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Ex3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2" r:id="rId1"/>
    <p:sldMasterId id="2147484219" r:id="rId2"/>
    <p:sldMasterId id="2147484216" r:id="rId3"/>
  </p:sldMasterIdLst>
  <p:notesMasterIdLst>
    <p:notesMasterId r:id="rId19"/>
  </p:notesMasterIdLst>
  <p:handoutMasterIdLst>
    <p:handoutMasterId r:id="rId20"/>
  </p:handoutMasterIdLst>
  <p:sldIdLst>
    <p:sldId id="259" r:id="rId4"/>
    <p:sldId id="278" r:id="rId5"/>
    <p:sldId id="280" r:id="rId6"/>
    <p:sldId id="263" r:id="rId7"/>
    <p:sldId id="264" r:id="rId8"/>
    <p:sldId id="265" r:id="rId9"/>
    <p:sldId id="268" r:id="rId10"/>
    <p:sldId id="266" r:id="rId11"/>
    <p:sldId id="279" r:id="rId12"/>
    <p:sldId id="270" r:id="rId13"/>
    <p:sldId id="271" r:id="rId14"/>
    <p:sldId id="273" r:id="rId15"/>
    <p:sldId id="272" r:id="rId16"/>
    <p:sldId id="277" r:id="rId17"/>
    <p:sldId id="258" r:id="rId18"/>
  </p:sldIdLst>
  <p:sldSz cx="9144000" cy="5143500" type="screen16x9"/>
  <p:notesSz cx="6797675" cy="9926638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co Mantovani" initials="MA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71B98D"/>
    <a:srgbClr val="0070C0"/>
    <a:srgbClr val="3366CC"/>
    <a:srgbClr val="FFCC00"/>
    <a:srgbClr val="0082C7"/>
    <a:srgbClr val="70B088"/>
    <a:srgbClr val="FFCC99"/>
    <a:srgbClr val="3333CC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52225" autoAdjust="0"/>
  </p:normalViewPr>
  <p:slideViewPr>
    <p:cSldViewPr>
      <p:cViewPr varScale="1">
        <p:scale>
          <a:sx n="47" d="100"/>
          <a:sy n="47" d="100"/>
        </p:scale>
        <p:origin x="1160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8" d="100"/>
          <a:sy n="58" d="100"/>
        </p:scale>
        <p:origin x="4404" y="10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-Arbeitsblat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-Arbeitsblatt1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-Arbeitsblat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47415658706631"/>
          <c:y val="2.2410762812956599E-2"/>
          <c:w val="0.74543052042040303"/>
          <c:h val="0.763455280822739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Differenz zu Vorjahr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6146970234384839E-3"/>
                  <c:y val="2.24107628129565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804-4EB7-8CC1-F80C8714A187}"/>
                </c:ext>
              </c:extLst>
            </c:dLbl>
            <c:dLbl>
              <c:idx val="1"/>
              <c:layout>
                <c:manualLayout>
                  <c:x val="6.6146970234383026E-3"/>
                  <c:y val="4.10863984904202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804-4EB7-8CC1-F80C8714A187}"/>
                </c:ext>
              </c:extLst>
            </c:dLbl>
            <c:dLbl>
              <c:idx val="5"/>
              <c:layout>
                <c:manualLayout>
                  <c:x val="1.984409107031521E-2"/>
                  <c:y val="2.24107628129565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804-4EB7-8CC1-F80C8714A187}"/>
                </c:ext>
              </c:extLst>
            </c:dLbl>
            <c:dLbl>
              <c:idx val="6"/>
              <c:layout>
                <c:manualLayout>
                  <c:x val="3.307348511719212E-3"/>
                  <c:y val="2.6146037000698792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8886085021252972E-2"/>
                      <c:h val="6.47859272173714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804-4EB7-8CC1-F80C8714A187}"/>
                </c:ext>
              </c:extLst>
            </c:dLbl>
            <c:dLbl>
              <c:idx val="7"/>
              <c:layout>
                <c:manualLayout>
                  <c:x val="1.653674255859606E-3"/>
                  <c:y val="3.7351271354927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804-4EB7-8CC1-F80C8714A18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Tabelle1!$A$2:$A$14</c:f>
              <c:strCache>
                <c:ptCount val="12"/>
                <c:pt idx="0">
                  <c:v>davon Verrechnungssteuer</c:v>
                </c:pt>
                <c:pt idx="1">
                  <c:v>davon Direkte Bundessteuern</c:v>
                </c:pt>
                <c:pt idx="2">
                  <c:v>Anteil an Bundeserträgen</c:v>
                </c:pt>
                <c:pt idx="4">
                  <c:v>davon Erbschaftssteuern</c:v>
                </c:pt>
                <c:pt idx="5">
                  <c:v>davon Handänderungssteuern</c:v>
                </c:pt>
                <c:pt idx="6">
                  <c:v>davon Grundstückgewinnsteuern</c:v>
                </c:pt>
                <c:pt idx="7">
                  <c:v>Übrige Direkte Steuern</c:v>
                </c:pt>
                <c:pt idx="9">
                  <c:v>davon juristische Personen</c:v>
                </c:pt>
                <c:pt idx="10">
                  <c:v>davon natürliche Personen</c:v>
                </c:pt>
                <c:pt idx="11">
                  <c:v>Staatssteuern brutto</c:v>
                </c:pt>
              </c:strCache>
            </c:strRef>
          </c:cat>
          <c:val>
            <c:numRef>
              <c:f>Tabelle1!$B$2:$B$14</c:f>
              <c:numCache>
                <c:formatCode>General</c:formatCode>
                <c:ptCount val="12"/>
                <c:pt idx="0">
                  <c:v>-5.0999999999999996</c:v>
                </c:pt>
                <c:pt idx="1">
                  <c:v>25.8</c:v>
                </c:pt>
                <c:pt idx="2">
                  <c:v>20.7</c:v>
                </c:pt>
                <c:pt idx="4">
                  <c:v>-1</c:v>
                </c:pt>
                <c:pt idx="5">
                  <c:v>1.2</c:v>
                </c:pt>
                <c:pt idx="6">
                  <c:v>31.7</c:v>
                </c:pt>
                <c:pt idx="7">
                  <c:v>32</c:v>
                </c:pt>
                <c:pt idx="9">
                  <c:v>-37.799999999999997</c:v>
                </c:pt>
                <c:pt idx="10">
                  <c:v>-12.9</c:v>
                </c:pt>
                <c:pt idx="11">
                  <c:v>-50.8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43-491C-A3EF-D14D61B73C5F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Differenz zu Budget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8.268371279298029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804-4EB7-8CC1-F80C8714A187}"/>
                </c:ext>
              </c:extLst>
            </c:dLbl>
            <c:dLbl>
              <c:idx val="2"/>
              <c:layout>
                <c:manualLayout>
                  <c:x val="-3.307348511719212E-3"/>
                  <c:y val="-2.24107628129566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804-4EB7-8CC1-F80C8714A187}"/>
                </c:ext>
              </c:extLst>
            </c:dLbl>
            <c:dLbl>
              <c:idx val="4"/>
              <c:layout>
                <c:manualLayout>
                  <c:x val="2.9766136605472907E-2"/>
                  <c:y val="2.8013306463946317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609510475961305E-2"/>
                      <c:h val="6.10508000818786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804-4EB7-8CC1-F80C8714A18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Tabelle1!$A$2:$A$14</c:f>
              <c:strCache>
                <c:ptCount val="12"/>
                <c:pt idx="0">
                  <c:v>davon Verrechnungssteuer</c:v>
                </c:pt>
                <c:pt idx="1">
                  <c:v>davon Direkte Bundessteuern</c:v>
                </c:pt>
                <c:pt idx="2">
                  <c:v>Anteil an Bundeserträgen</c:v>
                </c:pt>
                <c:pt idx="4">
                  <c:v>davon Erbschaftssteuern</c:v>
                </c:pt>
                <c:pt idx="5">
                  <c:v>davon Handänderungssteuern</c:v>
                </c:pt>
                <c:pt idx="6">
                  <c:v>davon Grundstückgewinnsteuern</c:v>
                </c:pt>
                <c:pt idx="7">
                  <c:v>Übrige Direkte Steuern</c:v>
                </c:pt>
                <c:pt idx="9">
                  <c:v>davon juristische Personen</c:v>
                </c:pt>
                <c:pt idx="10">
                  <c:v>davon natürliche Personen</c:v>
                </c:pt>
                <c:pt idx="11">
                  <c:v>Staatssteuern brutto</c:v>
                </c:pt>
              </c:strCache>
            </c:strRef>
          </c:cat>
          <c:val>
            <c:numRef>
              <c:f>Tabelle1!$C$2:$C$14</c:f>
              <c:numCache>
                <c:formatCode>0.0</c:formatCode>
                <c:ptCount val="12"/>
                <c:pt idx="0">
                  <c:v>-16.100000000000001</c:v>
                </c:pt>
                <c:pt idx="1">
                  <c:v>30.1</c:v>
                </c:pt>
                <c:pt idx="2">
                  <c:v>14</c:v>
                </c:pt>
                <c:pt idx="4">
                  <c:v>3.5</c:v>
                </c:pt>
                <c:pt idx="5">
                  <c:v>7.8</c:v>
                </c:pt>
                <c:pt idx="6">
                  <c:v>52.9</c:v>
                </c:pt>
                <c:pt idx="7">
                  <c:v>64.2</c:v>
                </c:pt>
                <c:pt idx="9">
                  <c:v>40.700000000000003</c:v>
                </c:pt>
                <c:pt idx="10">
                  <c:v>60.9</c:v>
                </c:pt>
                <c:pt idx="11">
                  <c:v>101.6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43-491C-A3EF-D14D61B73C5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905179216"/>
        <c:axId val="905180528"/>
      </c:barChart>
      <c:catAx>
        <c:axId val="905179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05180528"/>
        <c:crosses val="autoZero"/>
        <c:auto val="1"/>
        <c:lblAlgn val="ctr"/>
        <c:lblOffset val="100"/>
        <c:noMultiLvlLbl val="0"/>
      </c:catAx>
      <c:valAx>
        <c:axId val="905180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05179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Tabelle1!$A$1:$A$7</cx:f>
        <cx:lvl ptCount="7">
          <cx:pt idx="0">Budget 2022 festgesetzt</cx:pt>
          <cx:pt idx="1">Kreditübertrag von 2021</cx:pt>
          <cx:pt idx="2">Nachtragskredite 2022</cx:pt>
          <cx:pt idx="3">Kreditübertrag nach 2023</cx:pt>
          <cx:pt idx="4">Budget 2022 ergänzt</cx:pt>
          <cx:pt idx="5">Verbesserungen 2022</cx:pt>
          <cx:pt idx="6">Jahresergebnis 2022</cx:pt>
        </cx:lvl>
      </cx:strDim>
      <cx:numDim type="val">
        <cx:f>Tabelle1!$B$1:$B$7</cx:f>
        <cx:lvl ptCount="7" formatCode="Standard">
          <cx:pt idx="0">17.5</cx:pt>
          <cx:pt idx="1">-4.4000000000000004</cx:pt>
          <cx:pt idx="2">-31.100000000000001</cx:pt>
          <cx:pt idx="3">9.5999999999999996</cx:pt>
          <cx:pt idx="4">-8.5</cx:pt>
          <cx:pt idx="5">212.90000000000001</cx:pt>
          <cx:pt idx="6">204.5</cx:pt>
        </cx:lvl>
      </cx:numDim>
    </cx:data>
  </cx:chartData>
  <cx:chart>
    <cx:plotArea>
      <cx:plotAreaRegion>
        <cx:series layoutId="waterfall" uniqueId="{E3FB765C-6C87-41E0-B413-544EF3C4A8AA}">
          <cx:dataPt idx="0">
            <cx:spPr>
              <a:solidFill>
                <a:schemeClr val="bg2">
                  <a:lumMod val="75000"/>
                </a:schemeClr>
              </a:solidFill>
              <a:ln>
                <a:noFill/>
              </a:ln>
            </cx:spPr>
          </cx:dataPt>
          <cx:dataPt idx="1">
            <cx:spPr>
              <a:solidFill>
                <a:srgbClr val="FF0000"/>
              </a:solidFill>
              <a:ln>
                <a:noFill/>
              </a:ln>
            </cx:spPr>
          </cx:dataPt>
          <cx:dataPt idx="2">
            <cx:spPr>
              <a:solidFill>
                <a:srgbClr val="FF0000"/>
              </a:solidFill>
              <a:ln>
                <a:noFill/>
              </a:ln>
            </cx:spPr>
          </cx:dataPt>
          <cx:dataPt idx="3">
            <cx:spPr>
              <a:solidFill>
                <a:srgbClr val="00B050"/>
              </a:solidFill>
              <a:ln>
                <a:noFill/>
              </a:ln>
            </cx:spPr>
          </cx:dataPt>
          <cx:dataPt idx="4">
            <cx:spPr>
              <a:solidFill>
                <a:schemeClr val="bg2">
                  <a:lumMod val="75000"/>
                </a:schemeClr>
              </a:solidFill>
              <a:ln>
                <a:noFill/>
              </a:ln>
            </cx:spPr>
          </cx:dataPt>
          <cx:dataPt idx="5">
            <cx:spPr>
              <a:solidFill>
                <a:srgbClr val="00B050"/>
              </a:solidFill>
              <a:ln>
                <a:noFill/>
              </a:ln>
            </cx:spPr>
          </cx:dataPt>
          <cx:dataPt idx="6">
            <cx:spPr>
              <a:solidFill>
                <a:schemeClr val="bg2">
                  <a:lumMod val="75000"/>
                </a:schemeClr>
              </a:solidFill>
              <a:ln>
                <a:noFill/>
              </a:ln>
            </cx:spPr>
          </cx:dataPt>
          <cx:dataId val="0"/>
          <cx:layoutPr>
            <cx:visibility connectorLines="0"/>
            <cx:subtotals>
              <cx:idx val="4"/>
              <cx:idx val="6"/>
            </cx:subtotals>
          </cx:layoutPr>
        </cx:series>
      </cx:plotAreaRegion>
      <cx:axis id="0">
        <cx:catScaling gapWidth="0.5"/>
        <cx:tickLabels/>
        <cx:txPr>
          <a:bodyPr spcFirstLastPara="1" vertOverflow="ellipsis" wrap="square" lIns="0" tIns="0" rIns="0" bIns="0" anchor="ctr" anchorCtr="1"/>
          <a:lstStyle/>
          <a:p>
            <a:pPr>
              <a:defRPr lang="de-DE" sz="800" b="0" i="0" u="none" strike="noStrike" kern="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defRPr>
            </a:pPr>
            <a:endParaRPr lang="de-DE" sz="800" kern="0" spc="0" baseline="0">
              <a:solidFill>
                <a:srgbClr val="000000">
                  <a:lumMod val="65000"/>
                  <a:lumOff val="35000"/>
                </a:srgbClr>
              </a:solidFill>
            </a:endParaRPr>
          </a:p>
        </cx:txPr>
      </cx:axis>
      <cx:axis id="1">
        <cx:valScaling/>
        <cx:majorGridlines/>
        <cx:tickLabels/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Tabelle1!$A$1:$A$12</cx:f>
        <cx:lvl ptCount="12">
          <cx:pt idx="0">Budget 2022 ergänzt</cx:pt>
          <cx:pt idx="1">H0 Allg. Verwaltung</cx:pt>
          <cx:pt idx="2">H1 Öffentl. Ordnung und Sicherheit</cx:pt>
          <cx:pt idx="3">H2 Bildung</cx:pt>
          <cx:pt idx="4">H3 Kultur, Sport und Freizeit, Kirche</cx:pt>
          <cx:pt idx="5">H4 Gesundheit</cx:pt>
          <cx:pt idx="6">H5 Soziale Sicherheit</cx:pt>
          <cx:pt idx="7">H6 Verkehr</cx:pt>
          <cx:pt idx="8">H7 Umwelt und Naturgefahren</cx:pt>
          <cx:pt idx="9">H8 Volkswirtschaft und Raumordnung</cx:pt>
          <cx:pt idx="10">H9 Finanzen und Steuern</cx:pt>
          <cx:pt idx="11">Jahresergebnis 2021</cx:pt>
        </cx:lvl>
      </cx:strDim>
      <cx:numDim type="val">
        <cx:f>Tabelle1!$B$1:$B$12</cx:f>
        <cx:lvl ptCount="12" formatCode="Standard">
          <cx:pt idx="0">-8.5</cx:pt>
          <cx:pt idx="1">0.94899999999999995</cx:pt>
          <cx:pt idx="2">-4.7729999999999997</cx:pt>
          <cx:pt idx="3">-11.817</cx:pt>
          <cx:pt idx="4">0.161</cx:pt>
          <cx:pt idx="5">-10.382</cx:pt>
          <cx:pt idx="6">11.076000000000001</cx:pt>
          <cx:pt idx="7">-2.2759999999999998</cx:pt>
          <cx:pt idx="8">3.1509999999999998</cx:pt>
          <cx:pt idx="9">5.9000000000000004</cx:pt>
          <cx:pt idx="10">220.90000000000001</cx:pt>
          <cx:pt idx="11">204.5</cx:pt>
        </cx:lvl>
      </cx:numDim>
    </cx:data>
  </cx:chartData>
  <cx:chart>
    <cx:plotArea>
      <cx:plotAreaRegion>
        <cx:plotSurface>
          <cx:spPr>
            <a:ln>
              <a:noFill/>
            </a:ln>
          </cx:spPr>
        </cx:plotSurface>
        <cx:series layoutId="waterfall" uniqueId="{56544F9F-D03F-4D99-AF92-90BDAAA36276}">
          <cx:dataPt idx="0">
            <cx:spPr>
              <a:solidFill>
                <a:schemeClr val="bg2">
                  <a:lumMod val="75000"/>
                </a:schemeClr>
              </a:solidFill>
              <a:ln>
                <a:noFill/>
              </a:ln>
            </cx:spPr>
          </cx:dataPt>
          <cx:dataPt idx="1">
            <cx:spPr>
              <a:solidFill>
                <a:srgbClr val="00B050"/>
              </a:solidFill>
              <a:ln>
                <a:noFill/>
              </a:ln>
            </cx:spPr>
          </cx:dataPt>
          <cx:dataPt idx="2">
            <cx:spPr>
              <a:solidFill>
                <a:srgbClr val="FF0000"/>
              </a:solidFill>
              <a:ln>
                <a:noFill/>
              </a:ln>
            </cx:spPr>
          </cx:dataPt>
          <cx:dataPt idx="3">
            <cx:spPr>
              <a:solidFill>
                <a:srgbClr val="FF0000"/>
              </a:solidFill>
              <a:ln>
                <a:noFill/>
              </a:ln>
            </cx:spPr>
          </cx:dataPt>
          <cx:dataPt idx="4">
            <cx:spPr>
              <a:solidFill>
                <a:srgbClr val="00B050"/>
              </a:solidFill>
              <a:ln>
                <a:noFill/>
              </a:ln>
            </cx:spPr>
          </cx:dataPt>
          <cx:dataPt idx="5">
            <cx:spPr>
              <a:solidFill>
                <a:srgbClr val="FF0000"/>
              </a:solidFill>
              <a:ln>
                <a:noFill/>
              </a:ln>
            </cx:spPr>
          </cx:dataPt>
          <cx:dataPt idx="6">
            <cx:spPr>
              <a:solidFill>
                <a:srgbClr val="00B050"/>
              </a:solidFill>
              <a:ln>
                <a:noFill/>
              </a:ln>
            </cx:spPr>
          </cx:dataPt>
          <cx:dataPt idx="7">
            <cx:spPr>
              <a:solidFill>
                <a:srgbClr val="FF0000"/>
              </a:solidFill>
              <a:ln>
                <a:noFill/>
              </a:ln>
            </cx:spPr>
          </cx:dataPt>
          <cx:dataPt idx="8">
            <cx:spPr>
              <a:solidFill>
                <a:srgbClr val="00B050"/>
              </a:solidFill>
              <a:ln>
                <a:noFill/>
              </a:ln>
            </cx:spPr>
          </cx:dataPt>
          <cx:dataPt idx="9">
            <cx:spPr>
              <a:solidFill>
                <a:srgbClr val="00B050"/>
              </a:solidFill>
              <a:ln>
                <a:noFill/>
              </a:ln>
            </cx:spPr>
          </cx:dataPt>
          <cx:dataPt idx="10">
            <cx:spPr>
              <a:solidFill>
                <a:srgbClr val="00B050"/>
              </a:solidFill>
              <a:ln>
                <a:solidFill>
                  <a:schemeClr val="accent1"/>
                </a:solidFill>
              </a:ln>
            </cx:spPr>
          </cx:dataPt>
          <cx:dataPt idx="11">
            <cx:spPr>
              <a:solidFill>
                <a:schemeClr val="bg2">
                  <a:lumMod val="75000"/>
                </a:schemeClr>
              </a:solidFill>
              <a:ln>
                <a:noFill/>
              </a:ln>
            </cx:spPr>
          </cx:dataPt>
          <cx:dataId val="0"/>
          <cx:layoutPr>
            <cx:visibility connectorLines="0"/>
            <cx:subtotals>
              <cx:idx val="0"/>
              <cx:idx val="11"/>
            </cx:subtotals>
          </cx:layoutPr>
        </cx:series>
      </cx:plotAreaRegion>
      <cx:axis id="0">
        <cx:catScaling gapWidth="0.5"/>
        <cx:tickLabels/>
        <cx:numFmt formatCode="@" sourceLinked="0"/>
        <cx:txPr>
          <a:bodyPr spcFirstLastPara="1" vertOverflow="ellipsis" wrap="square" lIns="0" tIns="0" rIns="0" bIns="0" anchor="ctr" anchorCtr="1"/>
          <a:lstStyle/>
          <a:p>
            <a:pPr>
              <a:defRPr sz="900" baseline="12000">
                <a:solidFill>
                  <a:srgbClr val="000000">
                    <a:lumMod val="65000"/>
                    <a:lumOff val="35000"/>
                  </a:srgbClr>
                </a:solidFill>
              </a:defRPr>
            </a:pPr>
            <a:endParaRPr lang="de-DE" sz="900" baseline="12000">
              <a:solidFill>
                <a:srgbClr val="000000">
                  <a:lumMod val="65000"/>
                  <a:lumOff val="35000"/>
                </a:srgbClr>
              </a:solidFill>
            </a:endParaRPr>
          </a:p>
        </cx:txPr>
      </cx:axis>
      <cx:axis id="1">
        <cx:valScaling/>
        <cx:tickLabels/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Tabelle1!$A$1:$A$9</cx:f>
        <cx:lvl ptCount="9">
          <cx:pt idx="0">Budget 2022 ergänzt</cx:pt>
          <cx:pt idx="1">Aufwand Corona ohne NK</cx:pt>
          <cx:pt idx="2">Aufwand Ukraine ohne NK</cx:pt>
          <cx:pt idx="3">Gewinnausschüttung SNB</cx:pt>
          <cx:pt idx="4">Staatssteuern</cx:pt>
          <cx:pt idx="5">Übrige direkte Steuern</cx:pt>
          <cx:pt idx="6">Anteile Bundessteuern</cx:pt>
          <cx:pt idx="7">Div. Verbesserungen </cx:pt>
          <cx:pt idx="8">Jahresergebnis 2022</cx:pt>
        </cx:lvl>
      </cx:strDim>
      <cx:numDim type="val">
        <cx:f>Tabelle1!$B$1:$B$9</cx:f>
        <cx:lvl ptCount="9" formatCode="Standard">
          <cx:pt idx="0">-8.5</cx:pt>
          <cx:pt idx="1">-13.9</cx:pt>
          <cx:pt idx="2">-3.6000000000000001</cx:pt>
          <cx:pt idx="3">32</cx:pt>
          <cx:pt idx="4">101.59999999999999</cx:pt>
          <cx:pt idx="5">64.200000000000003</cx:pt>
          <cx:pt idx="6">14</cx:pt>
          <cx:pt idx="7">18.600000000000001</cx:pt>
          <cx:pt idx="8">204.5</cx:pt>
        </cx:lvl>
      </cx:numDim>
    </cx:data>
  </cx:chartData>
  <cx:chart>
    <cx:plotArea>
      <cx:plotAreaRegion>
        <cx:series layoutId="waterfall" uniqueId="{E3FB765C-6C87-41E0-B413-544EF3C4A8AA}">
          <cx:dataPt idx="0">
            <cx:spPr>
              <a:solidFill>
                <a:schemeClr val="bg2">
                  <a:lumMod val="75000"/>
                </a:schemeClr>
              </a:solidFill>
              <a:ln>
                <a:noFill/>
              </a:ln>
            </cx:spPr>
          </cx:dataPt>
          <cx:dataPt idx="1">
            <cx:spPr>
              <a:solidFill>
                <a:srgbClr val="FF0000"/>
              </a:solidFill>
              <a:ln>
                <a:noFill/>
              </a:ln>
            </cx:spPr>
          </cx:dataPt>
          <cx:dataPt idx="2">
            <cx:spPr>
              <a:solidFill>
                <a:srgbClr val="FF0000"/>
              </a:solidFill>
              <a:ln>
                <a:noFill/>
              </a:ln>
            </cx:spPr>
          </cx:dataPt>
          <cx:dataPt idx="3">
            <cx:spPr>
              <a:solidFill>
                <a:srgbClr val="00B050"/>
              </a:solidFill>
              <a:ln>
                <a:noFill/>
              </a:ln>
            </cx:spPr>
          </cx:dataPt>
          <cx:dataPt idx="4">
            <cx:spPr>
              <a:solidFill>
                <a:srgbClr val="00B050"/>
              </a:solidFill>
              <a:ln>
                <a:noFill/>
              </a:ln>
            </cx:spPr>
          </cx:dataPt>
          <cx:dataPt idx="5">
            <cx:spPr>
              <a:solidFill>
                <a:srgbClr val="00B050"/>
              </a:solidFill>
              <a:ln>
                <a:noFill/>
              </a:ln>
            </cx:spPr>
          </cx:dataPt>
          <cx:dataPt idx="6">
            <cx:spPr>
              <a:solidFill>
                <a:srgbClr val="00B050"/>
              </a:solidFill>
              <a:ln>
                <a:noFill/>
              </a:ln>
            </cx:spPr>
          </cx:dataPt>
          <cx:dataPt idx="7">
            <cx:spPr>
              <a:solidFill>
                <a:srgbClr val="00B050"/>
              </a:solidFill>
              <a:ln>
                <a:solidFill>
                  <a:schemeClr val="bg1"/>
                </a:solidFill>
              </a:ln>
            </cx:spPr>
          </cx:dataPt>
          <cx:dataPt idx="8">
            <cx:spPr>
              <a:solidFill>
                <a:schemeClr val="bg2">
                  <a:lumMod val="75000"/>
                </a:schemeClr>
              </a:solidFill>
              <a:ln>
                <a:solidFill>
                  <a:schemeClr val="bg1"/>
                </a:solidFill>
              </a:ln>
            </cx:spPr>
          </cx:dataPt>
          <cx:dataId val="0"/>
          <cx:layoutPr>
            <cx:visibility connectorLines="0"/>
            <cx:subtotals>
              <cx:idx val="8"/>
            </cx:subtotals>
          </cx:layoutPr>
        </cx:series>
      </cx:plotAreaRegion>
      <cx:axis id="0">
        <cx:catScaling gapWidth="0.5"/>
        <cx:tickLabels/>
        <cx:txPr>
          <a:bodyPr spcFirstLastPara="1" vertOverflow="ellipsis" wrap="square" lIns="0" tIns="0" rIns="0" bIns="0" anchor="ctr" anchorCtr="1"/>
          <a:lstStyle/>
          <a:p>
            <a:pPr>
              <a:defRPr lang="de-DE" sz="700" b="0" i="0" u="none" strike="noStrike" kern="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defRPr>
            </a:pPr>
            <a:endParaRPr lang="de-DE" sz="700" kern="0" spc="0" baseline="0">
              <a:solidFill>
                <a:srgbClr val="000000">
                  <a:lumMod val="65000"/>
                  <a:lumOff val="35000"/>
                </a:srgbClr>
              </a:solidFill>
            </a:endParaRPr>
          </a:p>
        </cx:txPr>
      </cx:axis>
      <cx:axis id="1">
        <cx:valScaling/>
        <cx:majorGridlines/>
        <cx:tickLabels/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  <cs:bodyPr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  <cs:bodyPr wrap="square" lIns="38100" tIns="19050" rIns="38100" bIns="19050" anchor="ctr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  <cs:bodyPr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  <cs:bodyPr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  <cs:bodyPr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  <cs:bodyPr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  <cs:bodyPr wrap="square" lIns="38100" tIns="19050" rIns="38100" bIns="19050" anchor="ctr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  <cs:bodyPr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  <cs:bodyPr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  <cs:bodyPr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  <cs:bodyPr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  <cs:bodyPr wrap="square" lIns="38100" tIns="19050" rIns="38100" bIns="19050" anchor="ctr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  <cs:bodyPr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  <cs:bodyPr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  <cs:bodyPr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976" cy="497220"/>
          </a:xfrm>
          <a:prstGeom prst="rect">
            <a:avLst/>
          </a:prstGeom>
        </p:spPr>
        <p:txBody>
          <a:bodyPr vert="horz" lIns="95554" tIns="47777" rIns="95554" bIns="47777" rtlCol="0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645" y="1"/>
            <a:ext cx="2945976" cy="497220"/>
          </a:xfrm>
          <a:prstGeom prst="rect">
            <a:avLst/>
          </a:prstGeom>
        </p:spPr>
        <p:txBody>
          <a:bodyPr vert="horz" lIns="95554" tIns="47777" rIns="95554" bIns="47777" rtlCol="0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5744F94A-355B-4AF1-9726-1CE83BB2438B}" type="datetimeFigureOut">
              <a:rPr lang="de-DE"/>
              <a:pPr>
                <a:defRPr/>
              </a:pPr>
              <a:t>15.03.2023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420"/>
            <a:ext cx="2945976" cy="495001"/>
          </a:xfrm>
          <a:prstGeom prst="rect">
            <a:avLst/>
          </a:prstGeom>
        </p:spPr>
        <p:txBody>
          <a:bodyPr vert="horz" lIns="95554" tIns="47777" rIns="95554" bIns="47777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645" y="9429420"/>
            <a:ext cx="2945976" cy="495001"/>
          </a:xfrm>
          <a:prstGeom prst="rect">
            <a:avLst/>
          </a:prstGeom>
        </p:spPr>
        <p:txBody>
          <a:bodyPr vert="horz" lIns="95554" tIns="47777" rIns="95554" bIns="47777" rtlCol="0" anchor="b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069EC7AC-CB2C-4869-A36C-E3DD73BA5754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17738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976" cy="49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4" tIns="47777" rIns="95554" bIns="47777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645" y="1"/>
            <a:ext cx="2945976" cy="49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4" tIns="47777" rIns="95554" bIns="47777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2492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246" y="4220285"/>
            <a:ext cx="6533185" cy="5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4" tIns="47777" rIns="95554" bIns="47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dirty="0" smtClean="0"/>
              <a:t>Textmasterformate durch Klicken bearbeiten</a:t>
            </a:r>
          </a:p>
          <a:p>
            <a:pPr lvl="1"/>
            <a:r>
              <a:rPr lang="de-CH" noProof="0" dirty="0" smtClean="0"/>
              <a:t>Zweite Ebene</a:t>
            </a:r>
          </a:p>
          <a:p>
            <a:pPr lvl="2"/>
            <a:r>
              <a:rPr lang="de-CH" noProof="0" dirty="0" smtClean="0"/>
              <a:t>Dritte Ebene</a:t>
            </a:r>
          </a:p>
          <a:p>
            <a:pPr lvl="3"/>
            <a:r>
              <a:rPr lang="de-CH" noProof="0" dirty="0" smtClean="0"/>
              <a:t>Vierte Ebene</a:t>
            </a:r>
          </a:p>
          <a:p>
            <a:pPr lvl="4"/>
            <a:r>
              <a:rPr lang="de-CH" noProof="0" dirty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420"/>
            <a:ext cx="2945976" cy="49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4" tIns="47777" rIns="95554" bIns="47777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645" y="9429420"/>
            <a:ext cx="2945976" cy="49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4" tIns="47777" rIns="95554" bIns="47777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F6BDE587-1257-4E1F-9840-BC92ACDA91F0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9316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BDE587-1257-4E1F-9840-BC92ACDA91F0}" type="slidenum">
              <a:rPr lang="de-CH" smtClean="0"/>
              <a:pPr>
                <a:defRPr/>
              </a:pPr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55517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10</a:t>
            </a:fld>
            <a:endParaRPr lang="de-CH" altLang="de-DE" sz="130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1925" y="214313"/>
            <a:ext cx="6608763" cy="3717925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4357" y="4055383"/>
            <a:ext cx="6524272" cy="5374036"/>
          </a:xfrm>
          <a:ln/>
        </p:spPr>
        <p:txBody>
          <a:bodyPr/>
          <a:lstStyle/>
          <a:p>
            <a:pPr eaLnBrk="1" hangingPunct="1">
              <a:defRPr/>
            </a:pPr>
            <a:endParaRPr lang="de-DE" dirty="0">
              <a:latin typeface="+mj-lt"/>
              <a:ea typeface="Adobe Heiti Std R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8354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11</a:t>
            </a:fld>
            <a:endParaRPr lang="de-CH" altLang="de-DE" sz="130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750" y="261938"/>
            <a:ext cx="6430963" cy="3617912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912" y="3985543"/>
            <a:ext cx="6345516" cy="5443877"/>
          </a:xfrm>
          <a:ln/>
        </p:spPr>
        <p:txBody>
          <a:bodyPr/>
          <a:lstStyle/>
          <a:p>
            <a:pPr eaLnBrk="1" hangingPunct="1">
              <a:defRPr/>
            </a:pPr>
            <a:endParaRPr lang="de-DE" dirty="0" smtClean="0">
              <a:latin typeface="+mj-lt"/>
              <a:ea typeface="Adobe Heiti Std R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310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12</a:t>
            </a:fld>
            <a:endParaRPr lang="de-CH" altLang="de-DE" sz="130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2088" y="423863"/>
            <a:ext cx="6427787" cy="3616325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176" y="4195066"/>
            <a:ext cx="6319132" cy="5447611"/>
          </a:xfrm>
          <a:ln/>
        </p:spPr>
        <p:txBody>
          <a:bodyPr/>
          <a:lstStyle/>
          <a:p>
            <a:pPr eaLnBrk="1" hangingPunct="1">
              <a:defRPr/>
            </a:pPr>
            <a:endParaRPr lang="de-DE" sz="1300" dirty="0">
              <a:latin typeface="Arial" panose="020B0604020202020204" pitchFamily="34" charset="0"/>
              <a:ea typeface="Adobe Heiti Std R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661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13</a:t>
            </a:fld>
            <a:endParaRPr lang="de-CH" altLang="de-DE" sz="130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3038" y="214313"/>
            <a:ext cx="6302375" cy="3546475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506" y="3915702"/>
            <a:ext cx="6224397" cy="5726975"/>
          </a:xfrm>
          <a:ln/>
        </p:spPr>
        <p:txBody>
          <a:bodyPr/>
          <a:lstStyle/>
          <a:p>
            <a:pPr eaLnBrk="1" hangingPunct="1">
              <a:defRPr/>
            </a:pPr>
            <a:endParaRPr lang="de-DE" baseline="0" dirty="0" smtClean="0">
              <a:solidFill>
                <a:srgbClr val="FF0000"/>
              </a:solidFill>
              <a:latin typeface="Arial" panose="020B0604020202020204" pitchFamily="34" charset="0"/>
              <a:ea typeface="Adobe Heiti Std R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201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23850" y="282575"/>
            <a:ext cx="6357938" cy="35766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365098" y="3985542"/>
            <a:ext cx="6315102" cy="5226249"/>
          </a:xfrm>
        </p:spPr>
        <p:txBody>
          <a:bodyPr/>
          <a:lstStyle/>
          <a:p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82145">
              <a:defRPr/>
            </a:pPr>
            <a:fld id="{F6BDE587-1257-4E1F-9840-BC92ACDA91F0}" type="slidenum">
              <a:rPr lang="de-CH">
                <a:solidFill>
                  <a:srgbClr val="000000"/>
                </a:solidFill>
              </a:rPr>
              <a:pPr defTabSz="882145">
                <a:defRPr/>
              </a:pPr>
              <a:t>14</a:t>
            </a:fld>
            <a:endParaRPr lang="de-CH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4342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BDE587-1257-4E1F-9840-BC92ACDA91F0}" type="slidenum">
              <a:rPr lang="de-CH" smtClean="0"/>
              <a:pPr>
                <a:defRPr/>
              </a:pPr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93450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BDE587-1257-4E1F-9840-BC92ACDA91F0}" type="slidenum">
              <a:rPr lang="de-CH" smtClean="0"/>
              <a:pPr>
                <a:defRPr/>
              </a:pPr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93317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BDE587-1257-4E1F-9840-BC92ACDA91F0}" type="slidenum">
              <a:rPr lang="de-CH" smtClean="0"/>
              <a:pPr>
                <a:defRPr/>
              </a:pPr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2205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4</a:t>
            </a:fld>
            <a:endParaRPr lang="de-CH" altLang="de-DE" sz="130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7625" y="284163"/>
            <a:ext cx="6607175" cy="3717925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896" y="4125225"/>
            <a:ext cx="6503680" cy="5587293"/>
          </a:xfrm>
          <a:ln/>
        </p:spPr>
        <p:txBody>
          <a:bodyPr/>
          <a:lstStyle/>
          <a:p>
            <a:pPr eaLnBrk="1" hangingPunct="1">
              <a:defRPr/>
            </a:pPr>
            <a:endParaRPr lang="de-DE" dirty="0">
              <a:latin typeface="Arial" panose="020B0604020202020204" pitchFamily="34" charset="0"/>
              <a:ea typeface="Adobe Heiti Std R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188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5</a:t>
            </a:fld>
            <a:endParaRPr lang="de-CH" altLang="de-DE" sz="130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57175" y="284163"/>
            <a:ext cx="6289675" cy="3538537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965" y="4055383"/>
            <a:ext cx="6192095" cy="5587294"/>
          </a:xfrm>
          <a:ln/>
        </p:spPr>
        <p:txBody>
          <a:bodyPr/>
          <a:lstStyle/>
          <a:p>
            <a:pPr eaLnBrk="1" hangingPunct="1">
              <a:defRPr/>
            </a:pPr>
            <a:endParaRPr lang="de-DE" dirty="0">
              <a:latin typeface="Arial" panose="020B0604020202020204" pitchFamily="34" charset="0"/>
              <a:ea typeface="Adobe Heiti Std R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528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6</a:t>
            </a:fld>
            <a:endParaRPr lang="de-CH" altLang="de-DE" sz="130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2725" y="282575"/>
            <a:ext cx="6467475" cy="36385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587" y="4195065"/>
            <a:ext cx="6384837" cy="5234354"/>
          </a:xfrm>
          <a:ln/>
        </p:spPr>
        <p:txBody>
          <a:bodyPr/>
          <a:lstStyle/>
          <a:p>
            <a:pPr eaLnBrk="1" hangingPunct="1">
              <a:defRPr/>
            </a:pPr>
            <a:endParaRPr lang="de-DE" sz="1000" dirty="0">
              <a:ea typeface="Adobe Heiti Std R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580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7</a:t>
            </a:fld>
            <a:endParaRPr lang="de-CH" altLang="de-DE" sz="130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0800" y="354013"/>
            <a:ext cx="6626225" cy="372745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853" y="4264907"/>
            <a:ext cx="6513178" cy="5307929"/>
          </a:xfrm>
          <a:ln/>
        </p:spPr>
        <p:txBody>
          <a:bodyPr/>
          <a:lstStyle/>
          <a:p>
            <a:pPr eaLnBrk="1" hangingPunct="1">
              <a:defRPr/>
            </a:pPr>
            <a:endParaRPr lang="de-DE" dirty="0">
              <a:latin typeface="+mj-lt"/>
              <a:ea typeface="Adobe Heiti Std R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261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8</a:t>
            </a:fld>
            <a:endParaRPr lang="de-CH" altLang="de-DE" sz="130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282575"/>
            <a:ext cx="6496050" cy="3654425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1613" y="4125225"/>
            <a:ext cx="6409810" cy="5447611"/>
          </a:xfrm>
          <a:ln/>
        </p:spPr>
        <p:txBody>
          <a:bodyPr/>
          <a:lstStyle/>
          <a:p>
            <a:pPr eaLnBrk="1" hangingPunct="1">
              <a:defRPr/>
            </a:pPr>
            <a:endParaRPr lang="de-DE" dirty="0">
              <a:latin typeface="Arial" panose="020B0604020202020204" pitchFamily="34" charset="0"/>
              <a:ea typeface="Adobe Heiti Std R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444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691514" indent="-26596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063868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489415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14963" indent="-21277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340509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766057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191603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617150" indent="-2127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51094" eaLnBrk="1" hangingPunct="1">
              <a:spcBef>
                <a:spcPct val="0"/>
              </a:spcBef>
              <a:defRPr/>
            </a:pPr>
            <a:fld id="{FDCA7B5F-7AB3-40E2-BAED-85C7A65C2438}" type="slidenum">
              <a:rPr lang="de-CH" altLang="de-DE" sz="1300">
                <a:solidFill>
                  <a:srgbClr val="000000"/>
                </a:solidFill>
              </a:rPr>
              <a:pPr defTabSz="851094" eaLnBrk="1" hangingPunct="1">
                <a:spcBef>
                  <a:spcPct val="0"/>
                </a:spcBef>
                <a:defRPr/>
              </a:pPr>
              <a:t>9</a:t>
            </a:fld>
            <a:endParaRPr lang="de-CH" altLang="de-DE" sz="130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4775" y="214313"/>
            <a:ext cx="6484938" cy="3648075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710" y="3985543"/>
            <a:ext cx="6397184" cy="5587294"/>
          </a:xfrm>
          <a:ln/>
        </p:spPr>
        <p:txBody>
          <a:bodyPr/>
          <a:lstStyle/>
          <a:p>
            <a:pPr eaLnBrk="1" hangingPunct="1">
              <a:defRPr/>
            </a:pPr>
            <a:endParaRPr lang="de-CH" sz="1200" dirty="0">
              <a:latin typeface="Arial" panose="020B0604020202020204" pitchFamily="34" charset="0"/>
              <a:ea typeface="Adobe Heiti Std R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184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spect="1" noChangeArrowheads="1" noTextEdit="1"/>
          </p:cNvSpPr>
          <p:nvPr/>
        </p:nvSpPr>
        <p:spPr bwMode="auto">
          <a:xfrm>
            <a:off x="1979614" y="1"/>
            <a:ext cx="896937" cy="536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5616" y="1545637"/>
            <a:ext cx="7632848" cy="1102519"/>
          </a:xfrm>
        </p:spPr>
        <p:txBody>
          <a:bodyPr anchor="b">
            <a:normAutofit/>
          </a:bodyPr>
          <a:lstStyle>
            <a:lvl1pPr algn="r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16001" y="2914650"/>
            <a:ext cx="7632457" cy="1314450"/>
          </a:xfrm>
        </p:spPr>
        <p:txBody>
          <a:bodyPr>
            <a:normAutofit/>
          </a:bodyPr>
          <a:lstStyle>
            <a:lvl1pPr marL="0" indent="0" algn="r">
              <a:buNone/>
              <a:defRPr b="0" i="1"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16013" y="4786314"/>
            <a:ext cx="2089150" cy="254794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8323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spect="1" noChangeArrowheads="1" noTextEdit="1"/>
          </p:cNvSpPr>
          <p:nvPr/>
        </p:nvSpPr>
        <p:spPr bwMode="auto">
          <a:xfrm>
            <a:off x="1979614" y="1"/>
            <a:ext cx="896937" cy="536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5616" y="1545637"/>
            <a:ext cx="7632848" cy="1102519"/>
          </a:xfrm>
        </p:spPr>
        <p:txBody>
          <a:bodyPr anchor="b">
            <a:normAutofit/>
          </a:bodyPr>
          <a:lstStyle>
            <a:lvl1pPr algn="r"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16001" y="2914650"/>
            <a:ext cx="7632457" cy="1314450"/>
          </a:xfrm>
        </p:spPr>
        <p:txBody>
          <a:bodyPr>
            <a:normAutofit/>
          </a:bodyPr>
          <a:lstStyle>
            <a:lvl1pPr marL="0" indent="0" algn="r">
              <a:buNone/>
              <a:defRPr b="0" i="1"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CH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16013" y="4786314"/>
            <a:ext cx="2089150" cy="254794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4412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86916"/>
            <a:ext cx="7632464" cy="85725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6000" y="1200151"/>
            <a:ext cx="7632464" cy="3369469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70FAD-2390-448C-8260-B652C1CEAFFA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0431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1" y="3305176"/>
            <a:ext cx="7632464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16001" y="2180035"/>
            <a:ext cx="7632464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AC53A-879C-4903-8020-DC53B2F2A5F0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222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86916"/>
            <a:ext cx="7632464" cy="8572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16000" y="1200151"/>
            <a:ext cx="3817441" cy="3394472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28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4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75116" y="1200151"/>
            <a:ext cx="3673351" cy="3394472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28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4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6759E-7245-477A-94FD-F4AE415A063D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1453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205978"/>
            <a:ext cx="7632464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16000" y="1151335"/>
            <a:ext cx="366980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116000" y="1631156"/>
            <a:ext cx="3669804" cy="2963466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24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6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922716" y="1151335"/>
            <a:ext cx="3925163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922716" y="1631156"/>
            <a:ext cx="3925163" cy="2963466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24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6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41038-E0E2-4B70-A279-A3A97740CCA7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7117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86916"/>
            <a:ext cx="7632464" cy="85725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A3E52-0498-43D7-95E0-87B102568F9B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2787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F261A-D17F-4703-A523-F139ED425B3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8525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204787"/>
            <a:ext cx="2637929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23928" y="204789"/>
            <a:ext cx="4824536" cy="4389835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32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8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4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16000" y="1076327"/>
            <a:ext cx="2637929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94D9D-356E-4E8F-99C0-A24211761A78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9540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73204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732040" cy="30861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73204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5003-A5CF-4635-8CA9-48F4AC27BEB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319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1923678"/>
            <a:ext cx="7632464" cy="540060"/>
          </a:xfrm>
        </p:spPr>
        <p:txBody>
          <a:bodyPr/>
          <a:lstStyle>
            <a:lvl1pPr marL="0" indent="0" algn="ctr">
              <a:buClr>
                <a:schemeClr val="bg1">
                  <a:lumMod val="65000"/>
                </a:schemeClr>
              </a:buClr>
              <a:buFont typeface="Arial Black" pitchFamily="34" charset="0"/>
              <a:buNone/>
              <a:defRPr i="1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ClrTx/>
              <a:buFont typeface="Arial" pitchFamily="34" charset="0"/>
              <a:buNone/>
              <a:defRPr i="1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914400" indent="0" algn="ctr">
              <a:buClrTx/>
              <a:buFont typeface="Arial" pitchFamily="34" charset="0"/>
              <a:buNone/>
              <a:defRPr i="1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371600" indent="0" algn="ctr">
              <a:buClrTx/>
              <a:buFont typeface="Arial" pitchFamily="34" charset="0"/>
              <a:buNone/>
              <a:defRPr i="1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828800" indent="0" algn="ctr">
              <a:buClrTx/>
              <a:buFont typeface="Arial" pitchFamily="34" charset="0"/>
              <a:buNone/>
              <a:defRPr i="1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01115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86916"/>
            <a:ext cx="7632464" cy="8572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6000" y="1200151"/>
            <a:ext cx="7632464" cy="3369469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70FAD-2390-448C-8260-B652C1CEAFFA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74511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1" y="3305176"/>
            <a:ext cx="7632464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16001" y="2180035"/>
            <a:ext cx="7632464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AC53A-879C-4903-8020-DC53B2F2A5F0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8778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86916"/>
            <a:ext cx="7632464" cy="8572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16000" y="1200151"/>
            <a:ext cx="3817441" cy="3394472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28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4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75116" y="1200151"/>
            <a:ext cx="3673351" cy="3394472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28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4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6759E-7245-477A-94FD-F4AE415A063D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936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205978"/>
            <a:ext cx="7632464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16000" y="1151335"/>
            <a:ext cx="366980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116000" y="1631156"/>
            <a:ext cx="3669804" cy="2963466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24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6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922716" y="1151335"/>
            <a:ext cx="3925163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922716" y="1631156"/>
            <a:ext cx="3925163" cy="2963466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24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8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6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41038-E0E2-4B70-A279-A3A97740CCA7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2313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86916"/>
            <a:ext cx="7632464" cy="8572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A3E52-0498-43D7-95E0-87B102568F9B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3159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F261A-D17F-4703-A523-F139ED425B3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4290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6000" y="204787"/>
            <a:ext cx="2637929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23928" y="204789"/>
            <a:ext cx="4824536" cy="4389835"/>
          </a:xfrm>
        </p:spPr>
        <p:txBody>
          <a:bodyPr/>
          <a:lstStyle>
            <a:lvl1pPr marL="342900" indent="-342900">
              <a:buClr>
                <a:srgbClr val="0066CC"/>
              </a:buClr>
              <a:buFont typeface="Arial Black" pitchFamily="34" charset="0"/>
              <a:buChar char="&gt;"/>
              <a:defRPr sz="3200"/>
            </a:lvl1pPr>
            <a:lvl2pPr marL="742950" indent="-285750">
              <a:buClr>
                <a:srgbClr val="0066CC"/>
              </a:buClr>
              <a:buFont typeface="Arial Black" panose="020B0A04020102020204" pitchFamily="34" charset="0"/>
              <a:buChar char="&gt;"/>
              <a:defRPr sz="2800"/>
            </a:lvl2pPr>
            <a:lvl3pPr marL="11430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400"/>
            </a:lvl3pPr>
            <a:lvl4pPr marL="16002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4pPr>
            <a:lvl5pPr marL="2057400" indent="-228600">
              <a:buClr>
                <a:srgbClr val="0066CC"/>
              </a:buClr>
              <a:buFont typeface="Arial Black" panose="020B0A04020102020204" pitchFamily="34" charset="0"/>
              <a:buChar char="&gt;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16000" y="1076327"/>
            <a:ext cx="2637929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94D9D-356E-4E8F-99C0-A24211761A78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6423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73204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732040" cy="30861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73204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16013" y="4786314"/>
            <a:ext cx="1270000" cy="2547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5003-A5CF-4635-8CA9-48F4AC27BEB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9226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2.wmf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ruppieren 1"/>
          <p:cNvGrpSpPr/>
          <p:nvPr/>
        </p:nvGrpSpPr>
        <p:grpSpPr bwMode="auto">
          <a:xfrm>
            <a:off x="1589" y="0"/>
            <a:ext cx="671512" cy="3777407"/>
            <a:chOff x="1750" y="0"/>
            <a:chExt cx="893885" cy="5029199"/>
          </a:xfrm>
          <a:solidFill>
            <a:srgbClr val="0066CC"/>
          </a:solidFill>
        </p:grpSpPr>
        <p:sp>
          <p:nvSpPr>
            <p:cNvPr id="146" name="Freeform 13"/>
            <p:cNvSpPr>
              <a:spLocks/>
            </p:cNvSpPr>
            <p:nvPr/>
          </p:nvSpPr>
          <p:spPr bwMode="auto">
            <a:xfrm>
              <a:off x="1750" y="2581947"/>
              <a:ext cx="867645" cy="916627"/>
            </a:xfrm>
            <a:custGeom>
              <a:avLst/>
              <a:gdLst>
                <a:gd name="T0" fmla="*/ 1977 w 2479"/>
                <a:gd name="T1" fmla="*/ 1374 h 2620"/>
                <a:gd name="T2" fmla="*/ 1974 w 2479"/>
                <a:gd name="T3" fmla="*/ 131 h 2620"/>
                <a:gd name="T4" fmla="*/ 2479 w 2479"/>
                <a:gd name="T5" fmla="*/ 134 h 2620"/>
                <a:gd name="T6" fmla="*/ 2479 w 2479"/>
                <a:gd name="T7" fmla="*/ 2620 h 2620"/>
                <a:gd name="T8" fmla="*/ 1098 w 2479"/>
                <a:gd name="T9" fmla="*/ 1577 h 2620"/>
                <a:gd name="T10" fmla="*/ 575 w 2479"/>
                <a:gd name="T11" fmla="*/ 1190 h 2620"/>
                <a:gd name="T12" fmla="*/ 569 w 2479"/>
                <a:gd name="T13" fmla="*/ 2363 h 2620"/>
                <a:gd name="T14" fmla="*/ 0 w 2479"/>
                <a:gd name="T15" fmla="*/ 2363 h 2620"/>
                <a:gd name="T16" fmla="*/ 0 w 2479"/>
                <a:gd name="T17" fmla="*/ 0 h 2620"/>
                <a:gd name="T18" fmla="*/ 1977 w 2479"/>
                <a:gd name="T19" fmla="*/ 1374 h 2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79" h="2620">
                  <a:moveTo>
                    <a:pt x="1977" y="1374"/>
                  </a:moveTo>
                  <a:lnTo>
                    <a:pt x="1974" y="131"/>
                  </a:lnTo>
                  <a:lnTo>
                    <a:pt x="2479" y="134"/>
                  </a:lnTo>
                  <a:lnTo>
                    <a:pt x="2479" y="2620"/>
                  </a:lnTo>
                  <a:lnTo>
                    <a:pt x="1098" y="1577"/>
                  </a:lnTo>
                  <a:lnTo>
                    <a:pt x="575" y="1190"/>
                  </a:lnTo>
                  <a:lnTo>
                    <a:pt x="569" y="2363"/>
                  </a:lnTo>
                  <a:lnTo>
                    <a:pt x="0" y="2363"/>
                  </a:lnTo>
                  <a:lnTo>
                    <a:pt x="0" y="0"/>
                  </a:lnTo>
                  <a:lnTo>
                    <a:pt x="1977" y="1374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47" name="Freeform 14"/>
            <p:cNvSpPr>
              <a:spLocks/>
            </p:cNvSpPr>
            <p:nvPr/>
          </p:nvSpPr>
          <p:spPr bwMode="auto">
            <a:xfrm>
              <a:off x="1750" y="0"/>
              <a:ext cx="867645" cy="874644"/>
            </a:xfrm>
            <a:custGeom>
              <a:avLst/>
              <a:gdLst>
                <a:gd name="T0" fmla="*/ 1491 w 2479"/>
                <a:gd name="T1" fmla="*/ 680 h 2500"/>
                <a:gd name="T2" fmla="*/ 0 w 2479"/>
                <a:gd name="T3" fmla="*/ 680 h 2500"/>
                <a:gd name="T4" fmla="*/ 0 w 2479"/>
                <a:gd name="T5" fmla="*/ 0 h 2500"/>
                <a:gd name="T6" fmla="*/ 2479 w 2479"/>
                <a:gd name="T7" fmla="*/ 0 h 2500"/>
                <a:gd name="T8" fmla="*/ 2479 w 2479"/>
                <a:gd name="T9" fmla="*/ 630 h 2500"/>
                <a:gd name="T10" fmla="*/ 993 w 2479"/>
                <a:gd name="T11" fmla="*/ 1821 h 2500"/>
                <a:gd name="T12" fmla="*/ 2479 w 2479"/>
                <a:gd name="T13" fmla="*/ 1821 h 2500"/>
                <a:gd name="T14" fmla="*/ 2479 w 2479"/>
                <a:gd name="T15" fmla="*/ 2500 h 2500"/>
                <a:gd name="T16" fmla="*/ 0 w 2479"/>
                <a:gd name="T17" fmla="*/ 2500 h 2500"/>
                <a:gd name="T18" fmla="*/ 0 w 2479"/>
                <a:gd name="T19" fmla="*/ 1878 h 2500"/>
                <a:gd name="T20" fmla="*/ 1491 w 2479"/>
                <a:gd name="T21" fmla="*/ 680 h 2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79" h="2500">
                  <a:moveTo>
                    <a:pt x="1491" y="680"/>
                  </a:moveTo>
                  <a:lnTo>
                    <a:pt x="0" y="680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79" y="630"/>
                  </a:lnTo>
                  <a:lnTo>
                    <a:pt x="993" y="1821"/>
                  </a:lnTo>
                  <a:lnTo>
                    <a:pt x="2479" y="1821"/>
                  </a:lnTo>
                  <a:lnTo>
                    <a:pt x="2479" y="2500"/>
                  </a:lnTo>
                  <a:lnTo>
                    <a:pt x="0" y="2500"/>
                  </a:lnTo>
                  <a:lnTo>
                    <a:pt x="0" y="1878"/>
                  </a:lnTo>
                  <a:lnTo>
                    <a:pt x="1491" y="680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48" name="Freeform 15"/>
            <p:cNvSpPr>
              <a:spLocks/>
            </p:cNvSpPr>
            <p:nvPr/>
          </p:nvSpPr>
          <p:spPr bwMode="auto">
            <a:xfrm>
              <a:off x="1750" y="3545804"/>
              <a:ext cx="893885" cy="836159"/>
            </a:xfrm>
            <a:custGeom>
              <a:avLst/>
              <a:gdLst>
                <a:gd name="T0" fmla="*/ 1624 w 2555"/>
                <a:gd name="T1" fmla="*/ 1630 h 2389"/>
                <a:gd name="T2" fmla="*/ 1720 w 2555"/>
                <a:gd name="T3" fmla="*/ 1603 h 2389"/>
                <a:gd name="T4" fmla="*/ 1808 w 2555"/>
                <a:gd name="T5" fmla="*/ 1560 h 2389"/>
                <a:gd name="T6" fmla="*/ 1849 w 2555"/>
                <a:gd name="T7" fmla="*/ 1533 h 2389"/>
                <a:gd name="T8" fmla="*/ 1885 w 2555"/>
                <a:gd name="T9" fmla="*/ 1503 h 2389"/>
                <a:gd name="T10" fmla="*/ 1917 w 2555"/>
                <a:gd name="T11" fmla="*/ 1466 h 2389"/>
                <a:gd name="T12" fmla="*/ 1943 w 2555"/>
                <a:gd name="T13" fmla="*/ 1425 h 2389"/>
                <a:gd name="T14" fmla="*/ 1964 w 2555"/>
                <a:gd name="T15" fmla="*/ 1379 h 2389"/>
                <a:gd name="T16" fmla="*/ 1985 w 2555"/>
                <a:gd name="T17" fmla="*/ 1291 h 2389"/>
                <a:gd name="T18" fmla="*/ 1994 w 2555"/>
                <a:gd name="T19" fmla="*/ 1182 h 2389"/>
                <a:gd name="T20" fmla="*/ 1990 w 2555"/>
                <a:gd name="T21" fmla="*/ 1109 h 2389"/>
                <a:gd name="T22" fmla="*/ 1980 w 2555"/>
                <a:gd name="T23" fmla="*/ 1055 h 2389"/>
                <a:gd name="T24" fmla="*/ 1965 w 2555"/>
                <a:gd name="T25" fmla="*/ 1004 h 2389"/>
                <a:gd name="T26" fmla="*/ 1943 w 2555"/>
                <a:gd name="T27" fmla="*/ 955 h 2389"/>
                <a:gd name="T28" fmla="*/ 1915 w 2555"/>
                <a:gd name="T29" fmla="*/ 909 h 2389"/>
                <a:gd name="T30" fmla="*/ 1879 w 2555"/>
                <a:gd name="T31" fmla="*/ 868 h 2389"/>
                <a:gd name="T32" fmla="*/ 1837 w 2555"/>
                <a:gd name="T33" fmla="*/ 831 h 2389"/>
                <a:gd name="T34" fmla="*/ 1788 w 2555"/>
                <a:gd name="T35" fmla="*/ 800 h 2389"/>
                <a:gd name="T36" fmla="*/ 1734 w 2555"/>
                <a:gd name="T37" fmla="*/ 778 h 2389"/>
                <a:gd name="T38" fmla="*/ 1658 w 2555"/>
                <a:gd name="T39" fmla="*/ 759 h 2389"/>
                <a:gd name="T40" fmla="*/ 1539 w 2555"/>
                <a:gd name="T41" fmla="*/ 742 h 2389"/>
                <a:gd name="T42" fmla="*/ 1732 w 2555"/>
                <a:gd name="T43" fmla="*/ 0 h 2389"/>
                <a:gd name="T44" fmla="*/ 1822 w 2555"/>
                <a:gd name="T45" fmla="*/ 11 h 2389"/>
                <a:gd name="T46" fmla="*/ 1910 w 2555"/>
                <a:gd name="T47" fmla="*/ 34 h 2389"/>
                <a:gd name="T48" fmla="*/ 1995 w 2555"/>
                <a:gd name="T49" fmla="*/ 65 h 2389"/>
                <a:gd name="T50" fmla="*/ 2078 w 2555"/>
                <a:gd name="T51" fmla="*/ 109 h 2389"/>
                <a:gd name="T52" fmla="*/ 2155 w 2555"/>
                <a:gd name="T53" fmla="*/ 159 h 2389"/>
                <a:gd name="T54" fmla="*/ 2228 w 2555"/>
                <a:gd name="T55" fmla="*/ 218 h 2389"/>
                <a:gd name="T56" fmla="*/ 2293 w 2555"/>
                <a:gd name="T57" fmla="*/ 284 h 2389"/>
                <a:gd name="T58" fmla="*/ 2351 w 2555"/>
                <a:gd name="T59" fmla="*/ 357 h 2389"/>
                <a:gd name="T60" fmla="*/ 2400 w 2555"/>
                <a:gd name="T61" fmla="*/ 434 h 2389"/>
                <a:gd name="T62" fmla="*/ 2440 w 2555"/>
                <a:gd name="T63" fmla="*/ 516 h 2389"/>
                <a:gd name="T64" fmla="*/ 2470 w 2555"/>
                <a:gd name="T65" fmla="*/ 610 h 2389"/>
                <a:gd name="T66" fmla="*/ 2500 w 2555"/>
                <a:gd name="T67" fmla="*/ 724 h 2389"/>
                <a:gd name="T68" fmla="*/ 2522 w 2555"/>
                <a:gd name="T69" fmla="*/ 841 h 2389"/>
                <a:gd name="T70" fmla="*/ 2540 w 2555"/>
                <a:gd name="T71" fmla="*/ 962 h 2389"/>
                <a:gd name="T72" fmla="*/ 2550 w 2555"/>
                <a:gd name="T73" fmla="*/ 1086 h 2389"/>
                <a:gd name="T74" fmla="*/ 2555 w 2555"/>
                <a:gd name="T75" fmla="*/ 1209 h 2389"/>
                <a:gd name="T76" fmla="*/ 2546 w 2555"/>
                <a:gd name="T77" fmla="*/ 1403 h 2389"/>
                <a:gd name="T78" fmla="*/ 2528 w 2555"/>
                <a:gd name="T79" fmla="*/ 1530 h 2389"/>
                <a:gd name="T80" fmla="*/ 2508 w 2555"/>
                <a:gd name="T81" fmla="*/ 1623 h 2389"/>
                <a:gd name="T82" fmla="*/ 2482 w 2555"/>
                <a:gd name="T83" fmla="*/ 1713 h 2389"/>
                <a:gd name="T84" fmla="*/ 2451 w 2555"/>
                <a:gd name="T85" fmla="*/ 1801 h 2389"/>
                <a:gd name="T86" fmla="*/ 2413 w 2555"/>
                <a:gd name="T87" fmla="*/ 1886 h 2389"/>
                <a:gd name="T88" fmla="*/ 2368 w 2555"/>
                <a:gd name="T89" fmla="*/ 1967 h 2389"/>
                <a:gd name="T90" fmla="*/ 2317 w 2555"/>
                <a:gd name="T91" fmla="*/ 2045 h 2389"/>
                <a:gd name="T92" fmla="*/ 2258 w 2555"/>
                <a:gd name="T93" fmla="*/ 2116 h 2389"/>
                <a:gd name="T94" fmla="*/ 2190 w 2555"/>
                <a:gd name="T95" fmla="*/ 2182 h 2389"/>
                <a:gd name="T96" fmla="*/ 2117 w 2555"/>
                <a:gd name="T97" fmla="*/ 2236 h 2389"/>
                <a:gd name="T98" fmla="*/ 2040 w 2555"/>
                <a:gd name="T99" fmla="*/ 2280 h 2389"/>
                <a:gd name="T100" fmla="*/ 1959 w 2555"/>
                <a:gd name="T101" fmla="*/ 2315 h 2389"/>
                <a:gd name="T102" fmla="*/ 1875 w 2555"/>
                <a:gd name="T103" fmla="*/ 2341 h 2389"/>
                <a:gd name="T104" fmla="*/ 1788 w 2555"/>
                <a:gd name="T105" fmla="*/ 2361 h 2389"/>
                <a:gd name="T106" fmla="*/ 1698 w 2555"/>
                <a:gd name="T107" fmla="*/ 2375 h 2389"/>
                <a:gd name="T108" fmla="*/ 1512 w 2555"/>
                <a:gd name="T109" fmla="*/ 2388 h 2389"/>
                <a:gd name="T110" fmla="*/ 1320 w 2555"/>
                <a:gd name="T111" fmla="*/ 2389 h 2389"/>
                <a:gd name="T112" fmla="*/ 1560 w 2555"/>
                <a:gd name="T113" fmla="*/ 1639 h 2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55" h="2389">
                  <a:moveTo>
                    <a:pt x="1560" y="1639"/>
                  </a:moveTo>
                  <a:lnTo>
                    <a:pt x="1592" y="1636"/>
                  </a:lnTo>
                  <a:lnTo>
                    <a:pt x="1624" y="1630"/>
                  </a:lnTo>
                  <a:lnTo>
                    <a:pt x="1656" y="1622"/>
                  </a:lnTo>
                  <a:lnTo>
                    <a:pt x="1688" y="1613"/>
                  </a:lnTo>
                  <a:lnTo>
                    <a:pt x="1720" y="1603"/>
                  </a:lnTo>
                  <a:lnTo>
                    <a:pt x="1750" y="1591"/>
                  </a:lnTo>
                  <a:lnTo>
                    <a:pt x="1780" y="1577"/>
                  </a:lnTo>
                  <a:lnTo>
                    <a:pt x="1808" y="1560"/>
                  </a:lnTo>
                  <a:lnTo>
                    <a:pt x="1822" y="1552"/>
                  </a:lnTo>
                  <a:lnTo>
                    <a:pt x="1835" y="1544"/>
                  </a:lnTo>
                  <a:lnTo>
                    <a:pt x="1849" y="1533"/>
                  </a:lnTo>
                  <a:lnTo>
                    <a:pt x="1861" y="1524"/>
                  </a:lnTo>
                  <a:lnTo>
                    <a:pt x="1873" y="1513"/>
                  </a:lnTo>
                  <a:lnTo>
                    <a:pt x="1885" y="1503"/>
                  </a:lnTo>
                  <a:lnTo>
                    <a:pt x="1896" y="1491"/>
                  </a:lnTo>
                  <a:lnTo>
                    <a:pt x="1906" y="1479"/>
                  </a:lnTo>
                  <a:lnTo>
                    <a:pt x="1917" y="1466"/>
                  </a:lnTo>
                  <a:lnTo>
                    <a:pt x="1926" y="1453"/>
                  </a:lnTo>
                  <a:lnTo>
                    <a:pt x="1934" y="1439"/>
                  </a:lnTo>
                  <a:lnTo>
                    <a:pt x="1943" y="1425"/>
                  </a:lnTo>
                  <a:lnTo>
                    <a:pt x="1951" y="1410"/>
                  </a:lnTo>
                  <a:lnTo>
                    <a:pt x="1958" y="1395"/>
                  </a:lnTo>
                  <a:lnTo>
                    <a:pt x="1964" y="1379"/>
                  </a:lnTo>
                  <a:lnTo>
                    <a:pt x="1970" y="1362"/>
                  </a:lnTo>
                  <a:lnTo>
                    <a:pt x="1978" y="1327"/>
                  </a:lnTo>
                  <a:lnTo>
                    <a:pt x="1985" y="1291"/>
                  </a:lnTo>
                  <a:lnTo>
                    <a:pt x="1990" y="1255"/>
                  </a:lnTo>
                  <a:lnTo>
                    <a:pt x="1993" y="1218"/>
                  </a:lnTo>
                  <a:lnTo>
                    <a:pt x="1994" y="1182"/>
                  </a:lnTo>
                  <a:lnTo>
                    <a:pt x="1993" y="1144"/>
                  </a:lnTo>
                  <a:lnTo>
                    <a:pt x="1992" y="1127"/>
                  </a:lnTo>
                  <a:lnTo>
                    <a:pt x="1990" y="1109"/>
                  </a:lnTo>
                  <a:lnTo>
                    <a:pt x="1987" y="1091"/>
                  </a:lnTo>
                  <a:lnTo>
                    <a:pt x="1984" y="1073"/>
                  </a:lnTo>
                  <a:lnTo>
                    <a:pt x="1980" y="1055"/>
                  </a:lnTo>
                  <a:lnTo>
                    <a:pt x="1976" y="1039"/>
                  </a:lnTo>
                  <a:lnTo>
                    <a:pt x="1971" y="1021"/>
                  </a:lnTo>
                  <a:lnTo>
                    <a:pt x="1965" y="1004"/>
                  </a:lnTo>
                  <a:lnTo>
                    <a:pt x="1958" y="988"/>
                  </a:lnTo>
                  <a:lnTo>
                    <a:pt x="1951" y="972"/>
                  </a:lnTo>
                  <a:lnTo>
                    <a:pt x="1943" y="955"/>
                  </a:lnTo>
                  <a:lnTo>
                    <a:pt x="1934" y="940"/>
                  </a:lnTo>
                  <a:lnTo>
                    <a:pt x="1925" y="925"/>
                  </a:lnTo>
                  <a:lnTo>
                    <a:pt x="1915" y="909"/>
                  </a:lnTo>
                  <a:lnTo>
                    <a:pt x="1904" y="895"/>
                  </a:lnTo>
                  <a:lnTo>
                    <a:pt x="1892" y="881"/>
                  </a:lnTo>
                  <a:lnTo>
                    <a:pt x="1879" y="868"/>
                  </a:lnTo>
                  <a:lnTo>
                    <a:pt x="1866" y="854"/>
                  </a:lnTo>
                  <a:lnTo>
                    <a:pt x="1852" y="842"/>
                  </a:lnTo>
                  <a:lnTo>
                    <a:pt x="1837" y="831"/>
                  </a:lnTo>
                  <a:lnTo>
                    <a:pt x="1821" y="819"/>
                  </a:lnTo>
                  <a:lnTo>
                    <a:pt x="1804" y="808"/>
                  </a:lnTo>
                  <a:lnTo>
                    <a:pt x="1788" y="800"/>
                  </a:lnTo>
                  <a:lnTo>
                    <a:pt x="1770" y="792"/>
                  </a:lnTo>
                  <a:lnTo>
                    <a:pt x="1751" y="785"/>
                  </a:lnTo>
                  <a:lnTo>
                    <a:pt x="1734" y="778"/>
                  </a:lnTo>
                  <a:lnTo>
                    <a:pt x="1715" y="772"/>
                  </a:lnTo>
                  <a:lnTo>
                    <a:pt x="1696" y="767"/>
                  </a:lnTo>
                  <a:lnTo>
                    <a:pt x="1658" y="759"/>
                  </a:lnTo>
                  <a:lnTo>
                    <a:pt x="1619" y="753"/>
                  </a:lnTo>
                  <a:lnTo>
                    <a:pt x="1579" y="747"/>
                  </a:lnTo>
                  <a:lnTo>
                    <a:pt x="1539" y="742"/>
                  </a:lnTo>
                  <a:lnTo>
                    <a:pt x="0" y="742"/>
                  </a:lnTo>
                  <a:lnTo>
                    <a:pt x="0" y="0"/>
                  </a:lnTo>
                  <a:lnTo>
                    <a:pt x="1732" y="0"/>
                  </a:lnTo>
                  <a:lnTo>
                    <a:pt x="1762" y="2"/>
                  </a:lnTo>
                  <a:lnTo>
                    <a:pt x="1791" y="5"/>
                  </a:lnTo>
                  <a:lnTo>
                    <a:pt x="1822" y="11"/>
                  </a:lnTo>
                  <a:lnTo>
                    <a:pt x="1851" y="17"/>
                  </a:lnTo>
                  <a:lnTo>
                    <a:pt x="1881" y="24"/>
                  </a:lnTo>
                  <a:lnTo>
                    <a:pt x="1910" y="34"/>
                  </a:lnTo>
                  <a:lnTo>
                    <a:pt x="1938" y="43"/>
                  </a:lnTo>
                  <a:lnTo>
                    <a:pt x="1967" y="54"/>
                  </a:lnTo>
                  <a:lnTo>
                    <a:pt x="1995" y="65"/>
                  </a:lnTo>
                  <a:lnTo>
                    <a:pt x="2024" y="80"/>
                  </a:lnTo>
                  <a:lnTo>
                    <a:pt x="2051" y="94"/>
                  </a:lnTo>
                  <a:lnTo>
                    <a:pt x="2078" y="109"/>
                  </a:lnTo>
                  <a:lnTo>
                    <a:pt x="2103" y="124"/>
                  </a:lnTo>
                  <a:lnTo>
                    <a:pt x="2130" y="142"/>
                  </a:lnTo>
                  <a:lnTo>
                    <a:pt x="2155" y="159"/>
                  </a:lnTo>
                  <a:lnTo>
                    <a:pt x="2180" y="178"/>
                  </a:lnTo>
                  <a:lnTo>
                    <a:pt x="2204" y="198"/>
                  </a:lnTo>
                  <a:lnTo>
                    <a:pt x="2228" y="218"/>
                  </a:lnTo>
                  <a:lnTo>
                    <a:pt x="2250" y="239"/>
                  </a:lnTo>
                  <a:lnTo>
                    <a:pt x="2272" y="262"/>
                  </a:lnTo>
                  <a:lnTo>
                    <a:pt x="2293" y="284"/>
                  </a:lnTo>
                  <a:lnTo>
                    <a:pt x="2313" y="308"/>
                  </a:lnTo>
                  <a:lnTo>
                    <a:pt x="2332" y="332"/>
                  </a:lnTo>
                  <a:lnTo>
                    <a:pt x="2351" y="357"/>
                  </a:lnTo>
                  <a:lnTo>
                    <a:pt x="2368" y="382"/>
                  </a:lnTo>
                  <a:lnTo>
                    <a:pt x="2385" y="407"/>
                  </a:lnTo>
                  <a:lnTo>
                    <a:pt x="2400" y="434"/>
                  </a:lnTo>
                  <a:lnTo>
                    <a:pt x="2414" y="460"/>
                  </a:lnTo>
                  <a:lnTo>
                    <a:pt x="2427" y="489"/>
                  </a:lnTo>
                  <a:lnTo>
                    <a:pt x="2440" y="516"/>
                  </a:lnTo>
                  <a:lnTo>
                    <a:pt x="2451" y="544"/>
                  </a:lnTo>
                  <a:lnTo>
                    <a:pt x="2460" y="573"/>
                  </a:lnTo>
                  <a:lnTo>
                    <a:pt x="2470" y="610"/>
                  </a:lnTo>
                  <a:lnTo>
                    <a:pt x="2481" y="647"/>
                  </a:lnTo>
                  <a:lnTo>
                    <a:pt x="2490" y="685"/>
                  </a:lnTo>
                  <a:lnTo>
                    <a:pt x="2500" y="724"/>
                  </a:lnTo>
                  <a:lnTo>
                    <a:pt x="2508" y="762"/>
                  </a:lnTo>
                  <a:lnTo>
                    <a:pt x="2515" y="801"/>
                  </a:lnTo>
                  <a:lnTo>
                    <a:pt x="2522" y="841"/>
                  </a:lnTo>
                  <a:lnTo>
                    <a:pt x="2529" y="881"/>
                  </a:lnTo>
                  <a:lnTo>
                    <a:pt x="2535" y="921"/>
                  </a:lnTo>
                  <a:lnTo>
                    <a:pt x="2540" y="962"/>
                  </a:lnTo>
                  <a:lnTo>
                    <a:pt x="2544" y="1003"/>
                  </a:lnTo>
                  <a:lnTo>
                    <a:pt x="2548" y="1044"/>
                  </a:lnTo>
                  <a:lnTo>
                    <a:pt x="2550" y="1086"/>
                  </a:lnTo>
                  <a:lnTo>
                    <a:pt x="2553" y="1127"/>
                  </a:lnTo>
                  <a:lnTo>
                    <a:pt x="2554" y="1168"/>
                  </a:lnTo>
                  <a:lnTo>
                    <a:pt x="2555" y="1209"/>
                  </a:lnTo>
                  <a:lnTo>
                    <a:pt x="2554" y="1274"/>
                  </a:lnTo>
                  <a:lnTo>
                    <a:pt x="2550" y="1338"/>
                  </a:lnTo>
                  <a:lnTo>
                    <a:pt x="2546" y="1403"/>
                  </a:lnTo>
                  <a:lnTo>
                    <a:pt x="2537" y="1466"/>
                  </a:lnTo>
                  <a:lnTo>
                    <a:pt x="2533" y="1498"/>
                  </a:lnTo>
                  <a:lnTo>
                    <a:pt x="2528" y="1530"/>
                  </a:lnTo>
                  <a:lnTo>
                    <a:pt x="2522" y="1560"/>
                  </a:lnTo>
                  <a:lnTo>
                    <a:pt x="2515" y="1592"/>
                  </a:lnTo>
                  <a:lnTo>
                    <a:pt x="2508" y="1623"/>
                  </a:lnTo>
                  <a:lnTo>
                    <a:pt x="2500" y="1653"/>
                  </a:lnTo>
                  <a:lnTo>
                    <a:pt x="2492" y="1684"/>
                  </a:lnTo>
                  <a:lnTo>
                    <a:pt x="2482" y="1713"/>
                  </a:lnTo>
                  <a:lnTo>
                    <a:pt x="2473" y="1743"/>
                  </a:lnTo>
                  <a:lnTo>
                    <a:pt x="2462" y="1772"/>
                  </a:lnTo>
                  <a:lnTo>
                    <a:pt x="2451" y="1801"/>
                  </a:lnTo>
                  <a:lnTo>
                    <a:pt x="2439" y="1831"/>
                  </a:lnTo>
                  <a:lnTo>
                    <a:pt x="2426" y="1859"/>
                  </a:lnTo>
                  <a:lnTo>
                    <a:pt x="2413" y="1886"/>
                  </a:lnTo>
                  <a:lnTo>
                    <a:pt x="2399" y="1914"/>
                  </a:lnTo>
                  <a:lnTo>
                    <a:pt x="2384" y="1941"/>
                  </a:lnTo>
                  <a:lnTo>
                    <a:pt x="2368" y="1967"/>
                  </a:lnTo>
                  <a:lnTo>
                    <a:pt x="2352" y="1994"/>
                  </a:lnTo>
                  <a:lnTo>
                    <a:pt x="2334" y="2019"/>
                  </a:lnTo>
                  <a:lnTo>
                    <a:pt x="2317" y="2045"/>
                  </a:lnTo>
                  <a:lnTo>
                    <a:pt x="2298" y="2069"/>
                  </a:lnTo>
                  <a:lnTo>
                    <a:pt x="2278" y="2093"/>
                  </a:lnTo>
                  <a:lnTo>
                    <a:pt x="2258" y="2116"/>
                  </a:lnTo>
                  <a:lnTo>
                    <a:pt x="2237" y="2140"/>
                  </a:lnTo>
                  <a:lnTo>
                    <a:pt x="2214" y="2161"/>
                  </a:lnTo>
                  <a:lnTo>
                    <a:pt x="2190" y="2182"/>
                  </a:lnTo>
                  <a:lnTo>
                    <a:pt x="2167" y="2201"/>
                  </a:lnTo>
                  <a:lnTo>
                    <a:pt x="2142" y="2219"/>
                  </a:lnTo>
                  <a:lnTo>
                    <a:pt x="2117" y="2236"/>
                  </a:lnTo>
                  <a:lnTo>
                    <a:pt x="2092" y="2251"/>
                  </a:lnTo>
                  <a:lnTo>
                    <a:pt x="2066" y="2266"/>
                  </a:lnTo>
                  <a:lnTo>
                    <a:pt x="2040" y="2280"/>
                  </a:lnTo>
                  <a:lnTo>
                    <a:pt x="2013" y="2293"/>
                  </a:lnTo>
                  <a:lnTo>
                    <a:pt x="1986" y="2304"/>
                  </a:lnTo>
                  <a:lnTo>
                    <a:pt x="1959" y="2315"/>
                  </a:lnTo>
                  <a:lnTo>
                    <a:pt x="1931" y="2324"/>
                  </a:lnTo>
                  <a:lnTo>
                    <a:pt x="1903" y="2334"/>
                  </a:lnTo>
                  <a:lnTo>
                    <a:pt x="1875" y="2341"/>
                  </a:lnTo>
                  <a:lnTo>
                    <a:pt x="1846" y="2349"/>
                  </a:lnTo>
                  <a:lnTo>
                    <a:pt x="1817" y="2355"/>
                  </a:lnTo>
                  <a:lnTo>
                    <a:pt x="1788" y="2361"/>
                  </a:lnTo>
                  <a:lnTo>
                    <a:pt x="1757" y="2365"/>
                  </a:lnTo>
                  <a:lnTo>
                    <a:pt x="1728" y="2370"/>
                  </a:lnTo>
                  <a:lnTo>
                    <a:pt x="1698" y="2375"/>
                  </a:lnTo>
                  <a:lnTo>
                    <a:pt x="1637" y="2381"/>
                  </a:lnTo>
                  <a:lnTo>
                    <a:pt x="1574" y="2384"/>
                  </a:lnTo>
                  <a:lnTo>
                    <a:pt x="1512" y="2388"/>
                  </a:lnTo>
                  <a:lnTo>
                    <a:pt x="1449" y="2389"/>
                  </a:lnTo>
                  <a:lnTo>
                    <a:pt x="1384" y="2389"/>
                  </a:lnTo>
                  <a:lnTo>
                    <a:pt x="1320" y="2389"/>
                  </a:lnTo>
                  <a:lnTo>
                    <a:pt x="0" y="2389"/>
                  </a:lnTo>
                  <a:lnTo>
                    <a:pt x="0" y="1644"/>
                  </a:lnTo>
                  <a:lnTo>
                    <a:pt x="1560" y="1639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49" name="Freeform 16"/>
            <p:cNvSpPr>
              <a:spLocks/>
            </p:cNvSpPr>
            <p:nvPr/>
          </p:nvSpPr>
          <p:spPr bwMode="auto">
            <a:xfrm>
              <a:off x="1750" y="1938209"/>
              <a:ext cx="867645" cy="545777"/>
            </a:xfrm>
            <a:custGeom>
              <a:avLst/>
              <a:gdLst>
                <a:gd name="T0" fmla="*/ 530 w 2479"/>
                <a:gd name="T1" fmla="*/ 0 h 1558"/>
                <a:gd name="T2" fmla="*/ 530 w 2479"/>
                <a:gd name="T3" fmla="*/ 898 h 1558"/>
                <a:gd name="T4" fmla="*/ 947 w 2479"/>
                <a:gd name="T5" fmla="*/ 898 h 1558"/>
                <a:gd name="T6" fmla="*/ 952 w 2479"/>
                <a:gd name="T7" fmla="*/ 111 h 1558"/>
                <a:gd name="T8" fmla="*/ 1493 w 2479"/>
                <a:gd name="T9" fmla="*/ 111 h 1558"/>
                <a:gd name="T10" fmla="*/ 1493 w 2479"/>
                <a:gd name="T11" fmla="*/ 898 h 1558"/>
                <a:gd name="T12" fmla="*/ 1951 w 2479"/>
                <a:gd name="T13" fmla="*/ 898 h 1558"/>
                <a:gd name="T14" fmla="*/ 1957 w 2479"/>
                <a:gd name="T15" fmla="*/ 0 h 1558"/>
                <a:gd name="T16" fmla="*/ 2479 w 2479"/>
                <a:gd name="T17" fmla="*/ 0 h 1558"/>
                <a:gd name="T18" fmla="*/ 2479 w 2479"/>
                <a:gd name="T19" fmla="*/ 1558 h 1558"/>
                <a:gd name="T20" fmla="*/ 0 w 2479"/>
                <a:gd name="T21" fmla="*/ 1558 h 1558"/>
                <a:gd name="T22" fmla="*/ 0 w 2479"/>
                <a:gd name="T23" fmla="*/ 0 h 1558"/>
                <a:gd name="T24" fmla="*/ 530 w 2479"/>
                <a:gd name="T25" fmla="*/ 0 h 1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9" h="1558">
                  <a:moveTo>
                    <a:pt x="530" y="0"/>
                  </a:moveTo>
                  <a:lnTo>
                    <a:pt x="530" y="898"/>
                  </a:lnTo>
                  <a:lnTo>
                    <a:pt x="947" y="898"/>
                  </a:lnTo>
                  <a:lnTo>
                    <a:pt x="952" y="111"/>
                  </a:lnTo>
                  <a:lnTo>
                    <a:pt x="1493" y="111"/>
                  </a:lnTo>
                  <a:lnTo>
                    <a:pt x="1493" y="898"/>
                  </a:lnTo>
                  <a:lnTo>
                    <a:pt x="1951" y="898"/>
                  </a:lnTo>
                  <a:lnTo>
                    <a:pt x="1957" y="0"/>
                  </a:lnTo>
                  <a:lnTo>
                    <a:pt x="2479" y="0"/>
                  </a:lnTo>
                  <a:lnTo>
                    <a:pt x="2479" y="1558"/>
                  </a:lnTo>
                  <a:lnTo>
                    <a:pt x="0" y="1558"/>
                  </a:lnTo>
                  <a:lnTo>
                    <a:pt x="0" y="0"/>
                  </a:lnTo>
                  <a:lnTo>
                    <a:pt x="530" y="0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50" name="Freeform 17"/>
            <p:cNvSpPr>
              <a:spLocks/>
            </p:cNvSpPr>
            <p:nvPr/>
          </p:nvSpPr>
          <p:spPr bwMode="auto">
            <a:xfrm>
              <a:off x="1750" y="4465929"/>
              <a:ext cx="867645" cy="563270"/>
            </a:xfrm>
            <a:custGeom>
              <a:avLst/>
              <a:gdLst>
                <a:gd name="T0" fmla="*/ 1910 w 2479"/>
                <a:gd name="T1" fmla="*/ 863 h 1611"/>
                <a:gd name="T2" fmla="*/ 1915 w 2479"/>
                <a:gd name="T3" fmla="*/ 0 h 1611"/>
                <a:gd name="T4" fmla="*/ 2479 w 2479"/>
                <a:gd name="T5" fmla="*/ 0 h 1611"/>
                <a:gd name="T6" fmla="*/ 2479 w 2479"/>
                <a:gd name="T7" fmla="*/ 1611 h 1611"/>
                <a:gd name="T8" fmla="*/ 0 w 2479"/>
                <a:gd name="T9" fmla="*/ 1611 h 1611"/>
                <a:gd name="T10" fmla="*/ 0 w 2479"/>
                <a:gd name="T11" fmla="*/ 863 h 1611"/>
                <a:gd name="T12" fmla="*/ 1910 w 2479"/>
                <a:gd name="T13" fmla="*/ 863 h 1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79" h="1611">
                  <a:moveTo>
                    <a:pt x="1910" y="863"/>
                  </a:moveTo>
                  <a:lnTo>
                    <a:pt x="1915" y="0"/>
                  </a:lnTo>
                  <a:lnTo>
                    <a:pt x="2479" y="0"/>
                  </a:lnTo>
                  <a:lnTo>
                    <a:pt x="2479" y="1611"/>
                  </a:lnTo>
                  <a:lnTo>
                    <a:pt x="0" y="1611"/>
                  </a:lnTo>
                  <a:lnTo>
                    <a:pt x="0" y="863"/>
                  </a:lnTo>
                  <a:lnTo>
                    <a:pt x="1910" y="863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51" name="Freeform 18"/>
            <p:cNvSpPr>
              <a:spLocks noEditPoints="1"/>
            </p:cNvSpPr>
            <p:nvPr/>
          </p:nvSpPr>
          <p:spPr bwMode="auto">
            <a:xfrm>
              <a:off x="1750" y="953361"/>
              <a:ext cx="869395" cy="818667"/>
            </a:xfrm>
            <a:custGeom>
              <a:avLst/>
              <a:gdLst>
                <a:gd name="T0" fmla="*/ 6 w 2483"/>
                <a:gd name="T1" fmla="*/ 1005 h 2340"/>
                <a:gd name="T2" fmla="*/ 23 w 2483"/>
                <a:gd name="T3" fmla="*/ 928 h 2340"/>
                <a:gd name="T4" fmla="*/ 46 w 2483"/>
                <a:gd name="T5" fmla="*/ 850 h 2340"/>
                <a:gd name="T6" fmla="*/ 79 w 2483"/>
                <a:gd name="T7" fmla="*/ 775 h 2340"/>
                <a:gd name="T8" fmla="*/ 119 w 2483"/>
                <a:gd name="T9" fmla="*/ 703 h 2340"/>
                <a:gd name="T10" fmla="*/ 165 w 2483"/>
                <a:gd name="T11" fmla="*/ 636 h 2340"/>
                <a:gd name="T12" fmla="*/ 218 w 2483"/>
                <a:gd name="T13" fmla="*/ 574 h 2340"/>
                <a:gd name="T14" fmla="*/ 277 w 2483"/>
                <a:gd name="T15" fmla="*/ 517 h 2340"/>
                <a:gd name="T16" fmla="*/ 342 w 2483"/>
                <a:gd name="T17" fmla="*/ 469 h 2340"/>
                <a:gd name="T18" fmla="*/ 412 w 2483"/>
                <a:gd name="T19" fmla="*/ 428 h 2340"/>
                <a:gd name="T20" fmla="*/ 486 w 2483"/>
                <a:gd name="T21" fmla="*/ 397 h 2340"/>
                <a:gd name="T22" fmla="*/ 554 w 2483"/>
                <a:gd name="T23" fmla="*/ 379 h 2340"/>
                <a:gd name="T24" fmla="*/ 624 w 2483"/>
                <a:gd name="T25" fmla="*/ 366 h 2340"/>
                <a:gd name="T26" fmla="*/ 696 w 2483"/>
                <a:gd name="T27" fmla="*/ 358 h 2340"/>
                <a:gd name="T28" fmla="*/ 767 w 2483"/>
                <a:gd name="T29" fmla="*/ 356 h 2340"/>
                <a:gd name="T30" fmla="*/ 839 w 2483"/>
                <a:gd name="T31" fmla="*/ 360 h 2340"/>
                <a:gd name="T32" fmla="*/ 911 w 2483"/>
                <a:gd name="T33" fmla="*/ 370 h 2340"/>
                <a:gd name="T34" fmla="*/ 980 w 2483"/>
                <a:gd name="T35" fmla="*/ 388 h 2340"/>
                <a:gd name="T36" fmla="*/ 1045 w 2483"/>
                <a:gd name="T37" fmla="*/ 412 h 2340"/>
                <a:gd name="T38" fmla="*/ 1109 w 2483"/>
                <a:gd name="T39" fmla="*/ 441 h 2340"/>
                <a:gd name="T40" fmla="*/ 1167 w 2483"/>
                <a:gd name="T41" fmla="*/ 479 h 2340"/>
                <a:gd name="T42" fmla="*/ 1225 w 2483"/>
                <a:gd name="T43" fmla="*/ 528 h 2340"/>
                <a:gd name="T44" fmla="*/ 1283 w 2483"/>
                <a:gd name="T45" fmla="*/ 594 h 2340"/>
                <a:gd name="T46" fmla="*/ 1334 w 2483"/>
                <a:gd name="T47" fmla="*/ 665 h 2340"/>
                <a:gd name="T48" fmla="*/ 1375 w 2483"/>
                <a:gd name="T49" fmla="*/ 742 h 2340"/>
                <a:gd name="T50" fmla="*/ 1422 w 2483"/>
                <a:gd name="T51" fmla="*/ 848 h 2340"/>
                <a:gd name="T52" fmla="*/ 2483 w 2483"/>
                <a:gd name="T53" fmla="*/ 0 h 2340"/>
                <a:gd name="T54" fmla="*/ 2479 w 2483"/>
                <a:gd name="T55" fmla="*/ 1594 h 2340"/>
                <a:gd name="T56" fmla="*/ 0 w 2483"/>
                <a:gd name="T57" fmla="*/ 1058 h 2340"/>
                <a:gd name="T58" fmla="*/ 661 w 2483"/>
                <a:gd name="T59" fmla="*/ 1112 h 2340"/>
                <a:gd name="T60" fmla="*/ 722 w 2483"/>
                <a:gd name="T61" fmla="*/ 1091 h 2340"/>
                <a:gd name="T62" fmla="*/ 787 w 2483"/>
                <a:gd name="T63" fmla="*/ 1080 h 2340"/>
                <a:gd name="T64" fmla="*/ 854 w 2483"/>
                <a:gd name="T65" fmla="*/ 1083 h 2340"/>
                <a:gd name="T66" fmla="*/ 919 w 2483"/>
                <a:gd name="T67" fmla="*/ 1098 h 2340"/>
                <a:gd name="T68" fmla="*/ 973 w 2483"/>
                <a:gd name="T69" fmla="*/ 1123 h 2340"/>
                <a:gd name="T70" fmla="*/ 1010 w 2483"/>
                <a:gd name="T71" fmla="*/ 1152 h 2340"/>
                <a:gd name="T72" fmla="*/ 1041 w 2483"/>
                <a:gd name="T73" fmla="*/ 1186 h 2340"/>
                <a:gd name="T74" fmla="*/ 1063 w 2483"/>
                <a:gd name="T75" fmla="*/ 1227 h 2340"/>
                <a:gd name="T76" fmla="*/ 1081 w 2483"/>
                <a:gd name="T77" fmla="*/ 1273 h 2340"/>
                <a:gd name="T78" fmla="*/ 1091 w 2483"/>
                <a:gd name="T79" fmla="*/ 1322 h 2340"/>
                <a:gd name="T80" fmla="*/ 1102 w 2483"/>
                <a:gd name="T81" fmla="*/ 1427 h 2340"/>
                <a:gd name="T82" fmla="*/ 1102 w 2483"/>
                <a:gd name="T83" fmla="*/ 1601 h 2340"/>
                <a:gd name="T84" fmla="*/ 486 w 2483"/>
                <a:gd name="T85" fmla="*/ 1467 h 2340"/>
                <a:gd name="T86" fmla="*/ 489 w 2483"/>
                <a:gd name="T87" fmla="*/ 1367 h 2340"/>
                <a:gd name="T88" fmla="*/ 500 w 2483"/>
                <a:gd name="T89" fmla="*/ 1304 h 2340"/>
                <a:gd name="T90" fmla="*/ 513 w 2483"/>
                <a:gd name="T91" fmla="*/ 1259 h 2340"/>
                <a:gd name="T92" fmla="*/ 533 w 2483"/>
                <a:gd name="T93" fmla="*/ 1219 h 2340"/>
                <a:gd name="T94" fmla="*/ 560 w 2483"/>
                <a:gd name="T95" fmla="*/ 1181 h 2340"/>
                <a:gd name="T96" fmla="*/ 595 w 2483"/>
                <a:gd name="T97" fmla="*/ 1151 h 2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83" h="2340">
                  <a:moveTo>
                    <a:pt x="0" y="1058"/>
                  </a:moveTo>
                  <a:lnTo>
                    <a:pt x="3" y="1032"/>
                  </a:lnTo>
                  <a:lnTo>
                    <a:pt x="6" y="1005"/>
                  </a:lnTo>
                  <a:lnTo>
                    <a:pt x="11" y="979"/>
                  </a:lnTo>
                  <a:lnTo>
                    <a:pt x="16" y="953"/>
                  </a:lnTo>
                  <a:lnTo>
                    <a:pt x="23" y="928"/>
                  </a:lnTo>
                  <a:lnTo>
                    <a:pt x="30" y="902"/>
                  </a:lnTo>
                  <a:lnTo>
                    <a:pt x="38" y="876"/>
                  </a:lnTo>
                  <a:lnTo>
                    <a:pt x="46" y="850"/>
                  </a:lnTo>
                  <a:lnTo>
                    <a:pt x="57" y="825"/>
                  </a:lnTo>
                  <a:lnTo>
                    <a:pt x="67" y="799"/>
                  </a:lnTo>
                  <a:lnTo>
                    <a:pt x="79" y="775"/>
                  </a:lnTo>
                  <a:lnTo>
                    <a:pt x="91" y="751"/>
                  </a:lnTo>
                  <a:lnTo>
                    <a:pt x="105" y="727"/>
                  </a:lnTo>
                  <a:lnTo>
                    <a:pt x="119" y="703"/>
                  </a:lnTo>
                  <a:lnTo>
                    <a:pt x="133" y="681"/>
                  </a:lnTo>
                  <a:lnTo>
                    <a:pt x="149" y="657"/>
                  </a:lnTo>
                  <a:lnTo>
                    <a:pt x="165" y="636"/>
                  </a:lnTo>
                  <a:lnTo>
                    <a:pt x="182" y="614"/>
                  </a:lnTo>
                  <a:lnTo>
                    <a:pt x="200" y="594"/>
                  </a:lnTo>
                  <a:lnTo>
                    <a:pt x="218" y="574"/>
                  </a:lnTo>
                  <a:lnTo>
                    <a:pt x="237" y="554"/>
                  </a:lnTo>
                  <a:lnTo>
                    <a:pt x="257" y="535"/>
                  </a:lnTo>
                  <a:lnTo>
                    <a:pt x="277" y="517"/>
                  </a:lnTo>
                  <a:lnTo>
                    <a:pt x="298" y="500"/>
                  </a:lnTo>
                  <a:lnTo>
                    <a:pt x="319" y="484"/>
                  </a:lnTo>
                  <a:lnTo>
                    <a:pt x="342" y="469"/>
                  </a:lnTo>
                  <a:lnTo>
                    <a:pt x="365" y="454"/>
                  </a:lnTo>
                  <a:lnTo>
                    <a:pt x="389" y="441"/>
                  </a:lnTo>
                  <a:lnTo>
                    <a:pt x="412" y="428"/>
                  </a:lnTo>
                  <a:lnTo>
                    <a:pt x="437" y="417"/>
                  </a:lnTo>
                  <a:lnTo>
                    <a:pt x="461" y="407"/>
                  </a:lnTo>
                  <a:lnTo>
                    <a:pt x="486" y="397"/>
                  </a:lnTo>
                  <a:lnTo>
                    <a:pt x="508" y="390"/>
                  </a:lnTo>
                  <a:lnTo>
                    <a:pt x="532" y="385"/>
                  </a:lnTo>
                  <a:lnTo>
                    <a:pt x="554" y="379"/>
                  </a:lnTo>
                  <a:lnTo>
                    <a:pt x="577" y="374"/>
                  </a:lnTo>
                  <a:lnTo>
                    <a:pt x="601" y="369"/>
                  </a:lnTo>
                  <a:lnTo>
                    <a:pt x="624" y="366"/>
                  </a:lnTo>
                  <a:lnTo>
                    <a:pt x="648" y="362"/>
                  </a:lnTo>
                  <a:lnTo>
                    <a:pt x="671" y="360"/>
                  </a:lnTo>
                  <a:lnTo>
                    <a:pt x="696" y="358"/>
                  </a:lnTo>
                  <a:lnTo>
                    <a:pt x="719" y="356"/>
                  </a:lnTo>
                  <a:lnTo>
                    <a:pt x="744" y="356"/>
                  </a:lnTo>
                  <a:lnTo>
                    <a:pt x="767" y="356"/>
                  </a:lnTo>
                  <a:lnTo>
                    <a:pt x="792" y="356"/>
                  </a:lnTo>
                  <a:lnTo>
                    <a:pt x="815" y="358"/>
                  </a:lnTo>
                  <a:lnTo>
                    <a:pt x="839" y="360"/>
                  </a:lnTo>
                  <a:lnTo>
                    <a:pt x="864" y="363"/>
                  </a:lnTo>
                  <a:lnTo>
                    <a:pt x="887" y="367"/>
                  </a:lnTo>
                  <a:lnTo>
                    <a:pt x="911" y="370"/>
                  </a:lnTo>
                  <a:lnTo>
                    <a:pt x="934" y="375"/>
                  </a:lnTo>
                  <a:lnTo>
                    <a:pt x="956" y="381"/>
                  </a:lnTo>
                  <a:lnTo>
                    <a:pt x="980" y="388"/>
                  </a:lnTo>
                  <a:lnTo>
                    <a:pt x="1002" y="395"/>
                  </a:lnTo>
                  <a:lnTo>
                    <a:pt x="1024" y="402"/>
                  </a:lnTo>
                  <a:lnTo>
                    <a:pt x="1045" y="412"/>
                  </a:lnTo>
                  <a:lnTo>
                    <a:pt x="1066" y="421"/>
                  </a:lnTo>
                  <a:lnTo>
                    <a:pt x="1088" y="430"/>
                  </a:lnTo>
                  <a:lnTo>
                    <a:pt x="1109" y="441"/>
                  </a:lnTo>
                  <a:lnTo>
                    <a:pt x="1129" y="453"/>
                  </a:lnTo>
                  <a:lnTo>
                    <a:pt x="1149" y="466"/>
                  </a:lnTo>
                  <a:lnTo>
                    <a:pt x="1167" y="479"/>
                  </a:lnTo>
                  <a:lnTo>
                    <a:pt x="1186" y="493"/>
                  </a:lnTo>
                  <a:lnTo>
                    <a:pt x="1204" y="508"/>
                  </a:lnTo>
                  <a:lnTo>
                    <a:pt x="1225" y="528"/>
                  </a:lnTo>
                  <a:lnTo>
                    <a:pt x="1246" y="549"/>
                  </a:lnTo>
                  <a:lnTo>
                    <a:pt x="1266" y="571"/>
                  </a:lnTo>
                  <a:lnTo>
                    <a:pt x="1283" y="594"/>
                  </a:lnTo>
                  <a:lnTo>
                    <a:pt x="1301" y="617"/>
                  </a:lnTo>
                  <a:lnTo>
                    <a:pt x="1318" y="641"/>
                  </a:lnTo>
                  <a:lnTo>
                    <a:pt x="1334" y="665"/>
                  </a:lnTo>
                  <a:lnTo>
                    <a:pt x="1348" y="690"/>
                  </a:lnTo>
                  <a:lnTo>
                    <a:pt x="1362" y="716"/>
                  </a:lnTo>
                  <a:lnTo>
                    <a:pt x="1375" y="742"/>
                  </a:lnTo>
                  <a:lnTo>
                    <a:pt x="1388" y="768"/>
                  </a:lnTo>
                  <a:lnTo>
                    <a:pt x="1400" y="794"/>
                  </a:lnTo>
                  <a:lnTo>
                    <a:pt x="1422" y="848"/>
                  </a:lnTo>
                  <a:lnTo>
                    <a:pt x="1442" y="902"/>
                  </a:lnTo>
                  <a:lnTo>
                    <a:pt x="1832" y="574"/>
                  </a:lnTo>
                  <a:lnTo>
                    <a:pt x="2483" y="0"/>
                  </a:lnTo>
                  <a:lnTo>
                    <a:pt x="2483" y="834"/>
                  </a:lnTo>
                  <a:lnTo>
                    <a:pt x="1554" y="1594"/>
                  </a:lnTo>
                  <a:lnTo>
                    <a:pt x="2479" y="1594"/>
                  </a:lnTo>
                  <a:lnTo>
                    <a:pt x="2479" y="2340"/>
                  </a:lnTo>
                  <a:lnTo>
                    <a:pt x="0" y="2340"/>
                  </a:lnTo>
                  <a:lnTo>
                    <a:pt x="0" y="1058"/>
                  </a:lnTo>
                  <a:close/>
                  <a:moveTo>
                    <a:pt x="623" y="1132"/>
                  </a:moveTo>
                  <a:lnTo>
                    <a:pt x="642" y="1121"/>
                  </a:lnTo>
                  <a:lnTo>
                    <a:pt x="661" y="1112"/>
                  </a:lnTo>
                  <a:lnTo>
                    <a:pt x="681" y="1104"/>
                  </a:lnTo>
                  <a:lnTo>
                    <a:pt x="701" y="1097"/>
                  </a:lnTo>
                  <a:lnTo>
                    <a:pt x="722" y="1091"/>
                  </a:lnTo>
                  <a:lnTo>
                    <a:pt x="744" y="1086"/>
                  </a:lnTo>
                  <a:lnTo>
                    <a:pt x="765" y="1083"/>
                  </a:lnTo>
                  <a:lnTo>
                    <a:pt x="787" y="1080"/>
                  </a:lnTo>
                  <a:lnTo>
                    <a:pt x="810" y="1080"/>
                  </a:lnTo>
                  <a:lnTo>
                    <a:pt x="832" y="1080"/>
                  </a:lnTo>
                  <a:lnTo>
                    <a:pt x="854" y="1083"/>
                  </a:lnTo>
                  <a:lnTo>
                    <a:pt x="875" y="1086"/>
                  </a:lnTo>
                  <a:lnTo>
                    <a:pt x="898" y="1091"/>
                  </a:lnTo>
                  <a:lnTo>
                    <a:pt x="919" y="1098"/>
                  </a:lnTo>
                  <a:lnTo>
                    <a:pt x="939" y="1106"/>
                  </a:lnTo>
                  <a:lnTo>
                    <a:pt x="957" y="1116"/>
                  </a:lnTo>
                  <a:lnTo>
                    <a:pt x="973" y="1123"/>
                  </a:lnTo>
                  <a:lnTo>
                    <a:pt x="987" y="1132"/>
                  </a:lnTo>
                  <a:lnTo>
                    <a:pt x="998" y="1141"/>
                  </a:lnTo>
                  <a:lnTo>
                    <a:pt x="1010" y="1152"/>
                  </a:lnTo>
                  <a:lnTo>
                    <a:pt x="1022" y="1163"/>
                  </a:lnTo>
                  <a:lnTo>
                    <a:pt x="1031" y="1174"/>
                  </a:lnTo>
                  <a:lnTo>
                    <a:pt x="1041" y="1186"/>
                  </a:lnTo>
                  <a:lnTo>
                    <a:pt x="1049" y="1200"/>
                  </a:lnTo>
                  <a:lnTo>
                    <a:pt x="1057" y="1213"/>
                  </a:lnTo>
                  <a:lnTo>
                    <a:pt x="1063" y="1227"/>
                  </a:lnTo>
                  <a:lnTo>
                    <a:pt x="1070" y="1243"/>
                  </a:lnTo>
                  <a:lnTo>
                    <a:pt x="1075" y="1258"/>
                  </a:lnTo>
                  <a:lnTo>
                    <a:pt x="1081" y="1273"/>
                  </a:lnTo>
                  <a:lnTo>
                    <a:pt x="1084" y="1290"/>
                  </a:lnTo>
                  <a:lnTo>
                    <a:pt x="1089" y="1305"/>
                  </a:lnTo>
                  <a:lnTo>
                    <a:pt x="1091" y="1322"/>
                  </a:lnTo>
                  <a:lnTo>
                    <a:pt x="1097" y="1357"/>
                  </a:lnTo>
                  <a:lnTo>
                    <a:pt x="1101" y="1392"/>
                  </a:lnTo>
                  <a:lnTo>
                    <a:pt x="1102" y="1427"/>
                  </a:lnTo>
                  <a:lnTo>
                    <a:pt x="1103" y="1462"/>
                  </a:lnTo>
                  <a:lnTo>
                    <a:pt x="1103" y="1534"/>
                  </a:lnTo>
                  <a:lnTo>
                    <a:pt x="1102" y="1601"/>
                  </a:lnTo>
                  <a:lnTo>
                    <a:pt x="486" y="1601"/>
                  </a:lnTo>
                  <a:lnTo>
                    <a:pt x="486" y="1535"/>
                  </a:lnTo>
                  <a:lnTo>
                    <a:pt x="486" y="1467"/>
                  </a:lnTo>
                  <a:lnTo>
                    <a:pt x="486" y="1433"/>
                  </a:lnTo>
                  <a:lnTo>
                    <a:pt x="487" y="1400"/>
                  </a:lnTo>
                  <a:lnTo>
                    <a:pt x="489" y="1367"/>
                  </a:lnTo>
                  <a:lnTo>
                    <a:pt x="494" y="1334"/>
                  </a:lnTo>
                  <a:lnTo>
                    <a:pt x="496" y="1319"/>
                  </a:lnTo>
                  <a:lnTo>
                    <a:pt x="500" y="1304"/>
                  </a:lnTo>
                  <a:lnTo>
                    <a:pt x="503" y="1288"/>
                  </a:lnTo>
                  <a:lnTo>
                    <a:pt x="508" y="1273"/>
                  </a:lnTo>
                  <a:lnTo>
                    <a:pt x="513" y="1259"/>
                  </a:lnTo>
                  <a:lnTo>
                    <a:pt x="519" y="1245"/>
                  </a:lnTo>
                  <a:lnTo>
                    <a:pt x="526" y="1232"/>
                  </a:lnTo>
                  <a:lnTo>
                    <a:pt x="533" y="1219"/>
                  </a:lnTo>
                  <a:lnTo>
                    <a:pt x="541" y="1206"/>
                  </a:lnTo>
                  <a:lnTo>
                    <a:pt x="549" y="1193"/>
                  </a:lnTo>
                  <a:lnTo>
                    <a:pt x="560" y="1181"/>
                  </a:lnTo>
                  <a:lnTo>
                    <a:pt x="570" y="1171"/>
                  </a:lnTo>
                  <a:lnTo>
                    <a:pt x="582" y="1160"/>
                  </a:lnTo>
                  <a:lnTo>
                    <a:pt x="595" y="1151"/>
                  </a:lnTo>
                  <a:lnTo>
                    <a:pt x="609" y="1141"/>
                  </a:lnTo>
                  <a:lnTo>
                    <a:pt x="623" y="1132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</p:grpSp>
      <p:pic>
        <p:nvPicPr>
          <p:cNvPr id="145" name="Picture 22" descr="G:\Infozentrale\CI-CD\Neues CD 2011\Powerpoint\logo_vertikal_blank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56" y="2955425"/>
            <a:ext cx="285047" cy="189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1116013" y="86916"/>
            <a:ext cx="76327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Titelmasterformat durch Klicken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1116013" y="1200151"/>
            <a:ext cx="7632700" cy="3369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Textmasterformate durch Klicken bearbeiten</a:t>
            </a:r>
          </a:p>
          <a:p>
            <a:pPr lvl="1"/>
            <a:r>
              <a:rPr lang="de-CH" altLang="de-DE" dirty="0" smtClean="0"/>
              <a:t>Zweite Ebene</a:t>
            </a:r>
          </a:p>
          <a:p>
            <a:pPr lvl="2"/>
            <a:r>
              <a:rPr lang="de-CH" altLang="de-DE" dirty="0" smtClean="0"/>
              <a:t>Dritte Ebene</a:t>
            </a:r>
          </a:p>
          <a:p>
            <a:pPr lvl="3"/>
            <a:r>
              <a:rPr lang="de-CH" altLang="de-DE" dirty="0" smtClean="0"/>
              <a:t>Vierte Ebene</a:t>
            </a:r>
          </a:p>
          <a:p>
            <a:pPr lvl="4"/>
            <a:r>
              <a:rPr lang="de-CH" altLang="de-DE" dirty="0" smtClean="0"/>
              <a:t>Fünfte Ebene</a:t>
            </a:r>
          </a:p>
        </p:txBody>
      </p:sp>
      <p:sp>
        <p:nvSpPr>
          <p:cNvPr id="2054" name="AutoShape 52"/>
          <p:cNvSpPr>
            <a:spLocks noChangeAspect="1" noChangeArrowheads="1" noTextEdit="1"/>
          </p:cNvSpPr>
          <p:nvPr userDrawn="1"/>
        </p:nvSpPr>
        <p:spPr bwMode="auto">
          <a:xfrm>
            <a:off x="4821241" y="4245769"/>
            <a:ext cx="4003675" cy="36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CH"/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228" y="4537114"/>
            <a:ext cx="2598244" cy="4957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 lang="de-CH" sz="28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86916"/>
            <a:ext cx="76327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Titelmasterformat durch Klicken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6013" y="1200151"/>
            <a:ext cx="7632700" cy="3369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Textmasterformate durch Klicken bearbeiten</a:t>
            </a:r>
          </a:p>
          <a:p>
            <a:pPr lvl="1"/>
            <a:r>
              <a:rPr lang="de-CH" altLang="de-DE" dirty="0" smtClean="0"/>
              <a:t>Zweite Ebene</a:t>
            </a:r>
          </a:p>
          <a:p>
            <a:pPr lvl="2"/>
            <a:r>
              <a:rPr lang="de-CH" altLang="de-DE" dirty="0" smtClean="0"/>
              <a:t>Dritte Ebene</a:t>
            </a:r>
          </a:p>
          <a:p>
            <a:pPr lvl="3"/>
            <a:r>
              <a:rPr lang="de-CH" altLang="de-DE" dirty="0" smtClean="0"/>
              <a:t>Vierte Ebene</a:t>
            </a:r>
          </a:p>
          <a:p>
            <a:pPr lvl="4"/>
            <a:r>
              <a:rPr lang="de-CH" altLang="de-DE" dirty="0" smtClean="0"/>
              <a:t>Fünfte Ebene</a:t>
            </a:r>
          </a:p>
        </p:txBody>
      </p:sp>
      <p:sp>
        <p:nvSpPr>
          <p:cNvPr id="2054" name="AutoShape 52"/>
          <p:cNvSpPr>
            <a:spLocks noChangeAspect="1" noChangeArrowheads="1" noTextEdit="1"/>
          </p:cNvSpPr>
          <p:nvPr/>
        </p:nvSpPr>
        <p:spPr bwMode="auto">
          <a:xfrm>
            <a:off x="4821241" y="4245769"/>
            <a:ext cx="4003675" cy="36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CH"/>
          </a:p>
        </p:txBody>
      </p:sp>
      <p:grpSp>
        <p:nvGrpSpPr>
          <p:cNvPr id="16" name="Gruppieren 1"/>
          <p:cNvGrpSpPr/>
          <p:nvPr/>
        </p:nvGrpSpPr>
        <p:grpSpPr bwMode="auto">
          <a:xfrm>
            <a:off x="1588" y="0"/>
            <a:ext cx="456154" cy="2564432"/>
            <a:chOff x="1750" y="0"/>
            <a:chExt cx="893885" cy="5029199"/>
          </a:xfrm>
          <a:solidFill>
            <a:srgbClr val="0066CC"/>
          </a:solidFill>
        </p:grpSpPr>
        <p:sp>
          <p:nvSpPr>
            <p:cNvPr id="18" name="Freeform 13"/>
            <p:cNvSpPr>
              <a:spLocks/>
            </p:cNvSpPr>
            <p:nvPr/>
          </p:nvSpPr>
          <p:spPr bwMode="auto">
            <a:xfrm>
              <a:off x="1750" y="2581947"/>
              <a:ext cx="867645" cy="916627"/>
            </a:xfrm>
            <a:custGeom>
              <a:avLst/>
              <a:gdLst>
                <a:gd name="T0" fmla="*/ 1977 w 2479"/>
                <a:gd name="T1" fmla="*/ 1374 h 2620"/>
                <a:gd name="T2" fmla="*/ 1974 w 2479"/>
                <a:gd name="T3" fmla="*/ 131 h 2620"/>
                <a:gd name="T4" fmla="*/ 2479 w 2479"/>
                <a:gd name="T5" fmla="*/ 134 h 2620"/>
                <a:gd name="T6" fmla="*/ 2479 w 2479"/>
                <a:gd name="T7" fmla="*/ 2620 h 2620"/>
                <a:gd name="T8" fmla="*/ 1098 w 2479"/>
                <a:gd name="T9" fmla="*/ 1577 h 2620"/>
                <a:gd name="T10" fmla="*/ 575 w 2479"/>
                <a:gd name="T11" fmla="*/ 1190 h 2620"/>
                <a:gd name="T12" fmla="*/ 569 w 2479"/>
                <a:gd name="T13" fmla="*/ 2363 h 2620"/>
                <a:gd name="T14" fmla="*/ 0 w 2479"/>
                <a:gd name="T15" fmla="*/ 2363 h 2620"/>
                <a:gd name="T16" fmla="*/ 0 w 2479"/>
                <a:gd name="T17" fmla="*/ 0 h 2620"/>
                <a:gd name="T18" fmla="*/ 1977 w 2479"/>
                <a:gd name="T19" fmla="*/ 1374 h 2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79" h="2620">
                  <a:moveTo>
                    <a:pt x="1977" y="1374"/>
                  </a:moveTo>
                  <a:lnTo>
                    <a:pt x="1974" y="131"/>
                  </a:lnTo>
                  <a:lnTo>
                    <a:pt x="2479" y="134"/>
                  </a:lnTo>
                  <a:lnTo>
                    <a:pt x="2479" y="2620"/>
                  </a:lnTo>
                  <a:lnTo>
                    <a:pt x="1098" y="1577"/>
                  </a:lnTo>
                  <a:lnTo>
                    <a:pt x="575" y="1190"/>
                  </a:lnTo>
                  <a:lnTo>
                    <a:pt x="569" y="2363"/>
                  </a:lnTo>
                  <a:lnTo>
                    <a:pt x="0" y="2363"/>
                  </a:lnTo>
                  <a:lnTo>
                    <a:pt x="0" y="0"/>
                  </a:lnTo>
                  <a:lnTo>
                    <a:pt x="1977" y="1374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1750" y="0"/>
              <a:ext cx="867645" cy="874644"/>
            </a:xfrm>
            <a:custGeom>
              <a:avLst/>
              <a:gdLst>
                <a:gd name="T0" fmla="*/ 1491 w 2479"/>
                <a:gd name="T1" fmla="*/ 680 h 2500"/>
                <a:gd name="T2" fmla="*/ 0 w 2479"/>
                <a:gd name="T3" fmla="*/ 680 h 2500"/>
                <a:gd name="T4" fmla="*/ 0 w 2479"/>
                <a:gd name="T5" fmla="*/ 0 h 2500"/>
                <a:gd name="T6" fmla="*/ 2479 w 2479"/>
                <a:gd name="T7" fmla="*/ 0 h 2500"/>
                <a:gd name="T8" fmla="*/ 2479 w 2479"/>
                <a:gd name="T9" fmla="*/ 630 h 2500"/>
                <a:gd name="T10" fmla="*/ 993 w 2479"/>
                <a:gd name="T11" fmla="*/ 1821 h 2500"/>
                <a:gd name="T12" fmla="*/ 2479 w 2479"/>
                <a:gd name="T13" fmla="*/ 1821 h 2500"/>
                <a:gd name="T14" fmla="*/ 2479 w 2479"/>
                <a:gd name="T15" fmla="*/ 2500 h 2500"/>
                <a:gd name="T16" fmla="*/ 0 w 2479"/>
                <a:gd name="T17" fmla="*/ 2500 h 2500"/>
                <a:gd name="T18" fmla="*/ 0 w 2479"/>
                <a:gd name="T19" fmla="*/ 1878 h 2500"/>
                <a:gd name="T20" fmla="*/ 1491 w 2479"/>
                <a:gd name="T21" fmla="*/ 680 h 2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79" h="2500">
                  <a:moveTo>
                    <a:pt x="1491" y="680"/>
                  </a:moveTo>
                  <a:lnTo>
                    <a:pt x="0" y="680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79" y="630"/>
                  </a:lnTo>
                  <a:lnTo>
                    <a:pt x="993" y="1821"/>
                  </a:lnTo>
                  <a:lnTo>
                    <a:pt x="2479" y="1821"/>
                  </a:lnTo>
                  <a:lnTo>
                    <a:pt x="2479" y="2500"/>
                  </a:lnTo>
                  <a:lnTo>
                    <a:pt x="0" y="2500"/>
                  </a:lnTo>
                  <a:lnTo>
                    <a:pt x="0" y="1878"/>
                  </a:lnTo>
                  <a:lnTo>
                    <a:pt x="1491" y="680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20" name="Freeform 15"/>
            <p:cNvSpPr>
              <a:spLocks/>
            </p:cNvSpPr>
            <p:nvPr/>
          </p:nvSpPr>
          <p:spPr bwMode="auto">
            <a:xfrm>
              <a:off x="1750" y="3545804"/>
              <a:ext cx="893885" cy="836159"/>
            </a:xfrm>
            <a:custGeom>
              <a:avLst/>
              <a:gdLst>
                <a:gd name="T0" fmla="*/ 1624 w 2555"/>
                <a:gd name="T1" fmla="*/ 1630 h 2389"/>
                <a:gd name="T2" fmla="*/ 1720 w 2555"/>
                <a:gd name="T3" fmla="*/ 1603 h 2389"/>
                <a:gd name="T4" fmla="*/ 1808 w 2555"/>
                <a:gd name="T5" fmla="*/ 1560 h 2389"/>
                <a:gd name="T6" fmla="*/ 1849 w 2555"/>
                <a:gd name="T7" fmla="*/ 1533 h 2389"/>
                <a:gd name="T8" fmla="*/ 1885 w 2555"/>
                <a:gd name="T9" fmla="*/ 1503 h 2389"/>
                <a:gd name="T10" fmla="*/ 1917 w 2555"/>
                <a:gd name="T11" fmla="*/ 1466 h 2389"/>
                <a:gd name="T12" fmla="*/ 1943 w 2555"/>
                <a:gd name="T13" fmla="*/ 1425 h 2389"/>
                <a:gd name="T14" fmla="*/ 1964 w 2555"/>
                <a:gd name="T15" fmla="*/ 1379 h 2389"/>
                <a:gd name="T16" fmla="*/ 1985 w 2555"/>
                <a:gd name="T17" fmla="*/ 1291 h 2389"/>
                <a:gd name="T18" fmla="*/ 1994 w 2555"/>
                <a:gd name="T19" fmla="*/ 1182 h 2389"/>
                <a:gd name="T20" fmla="*/ 1990 w 2555"/>
                <a:gd name="T21" fmla="*/ 1109 h 2389"/>
                <a:gd name="T22" fmla="*/ 1980 w 2555"/>
                <a:gd name="T23" fmla="*/ 1055 h 2389"/>
                <a:gd name="T24" fmla="*/ 1965 w 2555"/>
                <a:gd name="T25" fmla="*/ 1004 h 2389"/>
                <a:gd name="T26" fmla="*/ 1943 w 2555"/>
                <a:gd name="T27" fmla="*/ 955 h 2389"/>
                <a:gd name="T28" fmla="*/ 1915 w 2555"/>
                <a:gd name="T29" fmla="*/ 909 h 2389"/>
                <a:gd name="T30" fmla="*/ 1879 w 2555"/>
                <a:gd name="T31" fmla="*/ 868 h 2389"/>
                <a:gd name="T32" fmla="*/ 1837 w 2555"/>
                <a:gd name="T33" fmla="*/ 831 h 2389"/>
                <a:gd name="T34" fmla="*/ 1788 w 2555"/>
                <a:gd name="T35" fmla="*/ 800 h 2389"/>
                <a:gd name="T36" fmla="*/ 1734 w 2555"/>
                <a:gd name="T37" fmla="*/ 778 h 2389"/>
                <a:gd name="T38" fmla="*/ 1658 w 2555"/>
                <a:gd name="T39" fmla="*/ 759 h 2389"/>
                <a:gd name="T40" fmla="*/ 1539 w 2555"/>
                <a:gd name="T41" fmla="*/ 742 h 2389"/>
                <a:gd name="T42" fmla="*/ 1732 w 2555"/>
                <a:gd name="T43" fmla="*/ 0 h 2389"/>
                <a:gd name="T44" fmla="*/ 1822 w 2555"/>
                <a:gd name="T45" fmla="*/ 11 h 2389"/>
                <a:gd name="T46" fmla="*/ 1910 w 2555"/>
                <a:gd name="T47" fmla="*/ 34 h 2389"/>
                <a:gd name="T48" fmla="*/ 1995 w 2555"/>
                <a:gd name="T49" fmla="*/ 65 h 2389"/>
                <a:gd name="T50" fmla="*/ 2078 w 2555"/>
                <a:gd name="T51" fmla="*/ 109 h 2389"/>
                <a:gd name="T52" fmla="*/ 2155 w 2555"/>
                <a:gd name="T53" fmla="*/ 159 h 2389"/>
                <a:gd name="T54" fmla="*/ 2228 w 2555"/>
                <a:gd name="T55" fmla="*/ 218 h 2389"/>
                <a:gd name="T56" fmla="*/ 2293 w 2555"/>
                <a:gd name="T57" fmla="*/ 284 h 2389"/>
                <a:gd name="T58" fmla="*/ 2351 w 2555"/>
                <a:gd name="T59" fmla="*/ 357 h 2389"/>
                <a:gd name="T60" fmla="*/ 2400 w 2555"/>
                <a:gd name="T61" fmla="*/ 434 h 2389"/>
                <a:gd name="T62" fmla="*/ 2440 w 2555"/>
                <a:gd name="T63" fmla="*/ 516 h 2389"/>
                <a:gd name="T64" fmla="*/ 2470 w 2555"/>
                <a:gd name="T65" fmla="*/ 610 h 2389"/>
                <a:gd name="T66" fmla="*/ 2500 w 2555"/>
                <a:gd name="T67" fmla="*/ 724 h 2389"/>
                <a:gd name="T68" fmla="*/ 2522 w 2555"/>
                <a:gd name="T69" fmla="*/ 841 h 2389"/>
                <a:gd name="T70" fmla="*/ 2540 w 2555"/>
                <a:gd name="T71" fmla="*/ 962 h 2389"/>
                <a:gd name="T72" fmla="*/ 2550 w 2555"/>
                <a:gd name="T73" fmla="*/ 1086 h 2389"/>
                <a:gd name="T74" fmla="*/ 2555 w 2555"/>
                <a:gd name="T75" fmla="*/ 1209 h 2389"/>
                <a:gd name="T76" fmla="*/ 2546 w 2555"/>
                <a:gd name="T77" fmla="*/ 1403 h 2389"/>
                <a:gd name="T78" fmla="*/ 2528 w 2555"/>
                <a:gd name="T79" fmla="*/ 1530 h 2389"/>
                <a:gd name="T80" fmla="*/ 2508 w 2555"/>
                <a:gd name="T81" fmla="*/ 1623 h 2389"/>
                <a:gd name="T82" fmla="*/ 2482 w 2555"/>
                <a:gd name="T83" fmla="*/ 1713 h 2389"/>
                <a:gd name="T84" fmla="*/ 2451 w 2555"/>
                <a:gd name="T85" fmla="*/ 1801 h 2389"/>
                <a:gd name="T86" fmla="*/ 2413 w 2555"/>
                <a:gd name="T87" fmla="*/ 1886 h 2389"/>
                <a:gd name="T88" fmla="*/ 2368 w 2555"/>
                <a:gd name="T89" fmla="*/ 1967 h 2389"/>
                <a:gd name="T90" fmla="*/ 2317 w 2555"/>
                <a:gd name="T91" fmla="*/ 2045 h 2389"/>
                <a:gd name="T92" fmla="*/ 2258 w 2555"/>
                <a:gd name="T93" fmla="*/ 2116 h 2389"/>
                <a:gd name="T94" fmla="*/ 2190 w 2555"/>
                <a:gd name="T95" fmla="*/ 2182 h 2389"/>
                <a:gd name="T96" fmla="*/ 2117 w 2555"/>
                <a:gd name="T97" fmla="*/ 2236 h 2389"/>
                <a:gd name="T98" fmla="*/ 2040 w 2555"/>
                <a:gd name="T99" fmla="*/ 2280 h 2389"/>
                <a:gd name="T100" fmla="*/ 1959 w 2555"/>
                <a:gd name="T101" fmla="*/ 2315 h 2389"/>
                <a:gd name="T102" fmla="*/ 1875 w 2555"/>
                <a:gd name="T103" fmla="*/ 2341 h 2389"/>
                <a:gd name="T104" fmla="*/ 1788 w 2555"/>
                <a:gd name="T105" fmla="*/ 2361 h 2389"/>
                <a:gd name="T106" fmla="*/ 1698 w 2555"/>
                <a:gd name="T107" fmla="*/ 2375 h 2389"/>
                <a:gd name="T108" fmla="*/ 1512 w 2555"/>
                <a:gd name="T109" fmla="*/ 2388 h 2389"/>
                <a:gd name="T110" fmla="*/ 1320 w 2555"/>
                <a:gd name="T111" fmla="*/ 2389 h 2389"/>
                <a:gd name="T112" fmla="*/ 1560 w 2555"/>
                <a:gd name="T113" fmla="*/ 1639 h 2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55" h="2389">
                  <a:moveTo>
                    <a:pt x="1560" y="1639"/>
                  </a:moveTo>
                  <a:lnTo>
                    <a:pt x="1592" y="1636"/>
                  </a:lnTo>
                  <a:lnTo>
                    <a:pt x="1624" y="1630"/>
                  </a:lnTo>
                  <a:lnTo>
                    <a:pt x="1656" y="1622"/>
                  </a:lnTo>
                  <a:lnTo>
                    <a:pt x="1688" y="1613"/>
                  </a:lnTo>
                  <a:lnTo>
                    <a:pt x="1720" y="1603"/>
                  </a:lnTo>
                  <a:lnTo>
                    <a:pt x="1750" y="1591"/>
                  </a:lnTo>
                  <a:lnTo>
                    <a:pt x="1780" y="1577"/>
                  </a:lnTo>
                  <a:lnTo>
                    <a:pt x="1808" y="1560"/>
                  </a:lnTo>
                  <a:lnTo>
                    <a:pt x="1822" y="1552"/>
                  </a:lnTo>
                  <a:lnTo>
                    <a:pt x="1835" y="1544"/>
                  </a:lnTo>
                  <a:lnTo>
                    <a:pt x="1849" y="1533"/>
                  </a:lnTo>
                  <a:lnTo>
                    <a:pt x="1861" y="1524"/>
                  </a:lnTo>
                  <a:lnTo>
                    <a:pt x="1873" y="1513"/>
                  </a:lnTo>
                  <a:lnTo>
                    <a:pt x="1885" y="1503"/>
                  </a:lnTo>
                  <a:lnTo>
                    <a:pt x="1896" y="1491"/>
                  </a:lnTo>
                  <a:lnTo>
                    <a:pt x="1906" y="1479"/>
                  </a:lnTo>
                  <a:lnTo>
                    <a:pt x="1917" y="1466"/>
                  </a:lnTo>
                  <a:lnTo>
                    <a:pt x="1926" y="1453"/>
                  </a:lnTo>
                  <a:lnTo>
                    <a:pt x="1934" y="1439"/>
                  </a:lnTo>
                  <a:lnTo>
                    <a:pt x="1943" y="1425"/>
                  </a:lnTo>
                  <a:lnTo>
                    <a:pt x="1951" y="1410"/>
                  </a:lnTo>
                  <a:lnTo>
                    <a:pt x="1958" y="1395"/>
                  </a:lnTo>
                  <a:lnTo>
                    <a:pt x="1964" y="1379"/>
                  </a:lnTo>
                  <a:lnTo>
                    <a:pt x="1970" y="1362"/>
                  </a:lnTo>
                  <a:lnTo>
                    <a:pt x="1978" y="1327"/>
                  </a:lnTo>
                  <a:lnTo>
                    <a:pt x="1985" y="1291"/>
                  </a:lnTo>
                  <a:lnTo>
                    <a:pt x="1990" y="1255"/>
                  </a:lnTo>
                  <a:lnTo>
                    <a:pt x="1993" y="1218"/>
                  </a:lnTo>
                  <a:lnTo>
                    <a:pt x="1994" y="1182"/>
                  </a:lnTo>
                  <a:lnTo>
                    <a:pt x="1993" y="1144"/>
                  </a:lnTo>
                  <a:lnTo>
                    <a:pt x="1992" y="1127"/>
                  </a:lnTo>
                  <a:lnTo>
                    <a:pt x="1990" y="1109"/>
                  </a:lnTo>
                  <a:lnTo>
                    <a:pt x="1987" y="1091"/>
                  </a:lnTo>
                  <a:lnTo>
                    <a:pt x="1984" y="1073"/>
                  </a:lnTo>
                  <a:lnTo>
                    <a:pt x="1980" y="1055"/>
                  </a:lnTo>
                  <a:lnTo>
                    <a:pt x="1976" y="1039"/>
                  </a:lnTo>
                  <a:lnTo>
                    <a:pt x="1971" y="1021"/>
                  </a:lnTo>
                  <a:lnTo>
                    <a:pt x="1965" y="1004"/>
                  </a:lnTo>
                  <a:lnTo>
                    <a:pt x="1958" y="988"/>
                  </a:lnTo>
                  <a:lnTo>
                    <a:pt x="1951" y="972"/>
                  </a:lnTo>
                  <a:lnTo>
                    <a:pt x="1943" y="955"/>
                  </a:lnTo>
                  <a:lnTo>
                    <a:pt x="1934" y="940"/>
                  </a:lnTo>
                  <a:lnTo>
                    <a:pt x="1925" y="925"/>
                  </a:lnTo>
                  <a:lnTo>
                    <a:pt x="1915" y="909"/>
                  </a:lnTo>
                  <a:lnTo>
                    <a:pt x="1904" y="895"/>
                  </a:lnTo>
                  <a:lnTo>
                    <a:pt x="1892" y="881"/>
                  </a:lnTo>
                  <a:lnTo>
                    <a:pt x="1879" y="868"/>
                  </a:lnTo>
                  <a:lnTo>
                    <a:pt x="1866" y="854"/>
                  </a:lnTo>
                  <a:lnTo>
                    <a:pt x="1852" y="842"/>
                  </a:lnTo>
                  <a:lnTo>
                    <a:pt x="1837" y="831"/>
                  </a:lnTo>
                  <a:lnTo>
                    <a:pt x="1821" y="819"/>
                  </a:lnTo>
                  <a:lnTo>
                    <a:pt x="1804" y="808"/>
                  </a:lnTo>
                  <a:lnTo>
                    <a:pt x="1788" y="800"/>
                  </a:lnTo>
                  <a:lnTo>
                    <a:pt x="1770" y="792"/>
                  </a:lnTo>
                  <a:lnTo>
                    <a:pt x="1751" y="785"/>
                  </a:lnTo>
                  <a:lnTo>
                    <a:pt x="1734" y="778"/>
                  </a:lnTo>
                  <a:lnTo>
                    <a:pt x="1715" y="772"/>
                  </a:lnTo>
                  <a:lnTo>
                    <a:pt x="1696" y="767"/>
                  </a:lnTo>
                  <a:lnTo>
                    <a:pt x="1658" y="759"/>
                  </a:lnTo>
                  <a:lnTo>
                    <a:pt x="1619" y="753"/>
                  </a:lnTo>
                  <a:lnTo>
                    <a:pt x="1579" y="747"/>
                  </a:lnTo>
                  <a:lnTo>
                    <a:pt x="1539" y="742"/>
                  </a:lnTo>
                  <a:lnTo>
                    <a:pt x="0" y="742"/>
                  </a:lnTo>
                  <a:lnTo>
                    <a:pt x="0" y="0"/>
                  </a:lnTo>
                  <a:lnTo>
                    <a:pt x="1732" y="0"/>
                  </a:lnTo>
                  <a:lnTo>
                    <a:pt x="1762" y="2"/>
                  </a:lnTo>
                  <a:lnTo>
                    <a:pt x="1791" y="5"/>
                  </a:lnTo>
                  <a:lnTo>
                    <a:pt x="1822" y="11"/>
                  </a:lnTo>
                  <a:lnTo>
                    <a:pt x="1851" y="17"/>
                  </a:lnTo>
                  <a:lnTo>
                    <a:pt x="1881" y="24"/>
                  </a:lnTo>
                  <a:lnTo>
                    <a:pt x="1910" y="34"/>
                  </a:lnTo>
                  <a:lnTo>
                    <a:pt x="1938" y="43"/>
                  </a:lnTo>
                  <a:lnTo>
                    <a:pt x="1967" y="54"/>
                  </a:lnTo>
                  <a:lnTo>
                    <a:pt x="1995" y="65"/>
                  </a:lnTo>
                  <a:lnTo>
                    <a:pt x="2024" y="80"/>
                  </a:lnTo>
                  <a:lnTo>
                    <a:pt x="2051" y="94"/>
                  </a:lnTo>
                  <a:lnTo>
                    <a:pt x="2078" y="109"/>
                  </a:lnTo>
                  <a:lnTo>
                    <a:pt x="2103" y="124"/>
                  </a:lnTo>
                  <a:lnTo>
                    <a:pt x="2130" y="142"/>
                  </a:lnTo>
                  <a:lnTo>
                    <a:pt x="2155" y="159"/>
                  </a:lnTo>
                  <a:lnTo>
                    <a:pt x="2180" y="178"/>
                  </a:lnTo>
                  <a:lnTo>
                    <a:pt x="2204" y="198"/>
                  </a:lnTo>
                  <a:lnTo>
                    <a:pt x="2228" y="218"/>
                  </a:lnTo>
                  <a:lnTo>
                    <a:pt x="2250" y="239"/>
                  </a:lnTo>
                  <a:lnTo>
                    <a:pt x="2272" y="262"/>
                  </a:lnTo>
                  <a:lnTo>
                    <a:pt x="2293" y="284"/>
                  </a:lnTo>
                  <a:lnTo>
                    <a:pt x="2313" y="308"/>
                  </a:lnTo>
                  <a:lnTo>
                    <a:pt x="2332" y="332"/>
                  </a:lnTo>
                  <a:lnTo>
                    <a:pt x="2351" y="357"/>
                  </a:lnTo>
                  <a:lnTo>
                    <a:pt x="2368" y="382"/>
                  </a:lnTo>
                  <a:lnTo>
                    <a:pt x="2385" y="407"/>
                  </a:lnTo>
                  <a:lnTo>
                    <a:pt x="2400" y="434"/>
                  </a:lnTo>
                  <a:lnTo>
                    <a:pt x="2414" y="460"/>
                  </a:lnTo>
                  <a:lnTo>
                    <a:pt x="2427" y="489"/>
                  </a:lnTo>
                  <a:lnTo>
                    <a:pt x="2440" y="516"/>
                  </a:lnTo>
                  <a:lnTo>
                    <a:pt x="2451" y="544"/>
                  </a:lnTo>
                  <a:lnTo>
                    <a:pt x="2460" y="573"/>
                  </a:lnTo>
                  <a:lnTo>
                    <a:pt x="2470" y="610"/>
                  </a:lnTo>
                  <a:lnTo>
                    <a:pt x="2481" y="647"/>
                  </a:lnTo>
                  <a:lnTo>
                    <a:pt x="2490" y="685"/>
                  </a:lnTo>
                  <a:lnTo>
                    <a:pt x="2500" y="724"/>
                  </a:lnTo>
                  <a:lnTo>
                    <a:pt x="2508" y="762"/>
                  </a:lnTo>
                  <a:lnTo>
                    <a:pt x="2515" y="801"/>
                  </a:lnTo>
                  <a:lnTo>
                    <a:pt x="2522" y="841"/>
                  </a:lnTo>
                  <a:lnTo>
                    <a:pt x="2529" y="881"/>
                  </a:lnTo>
                  <a:lnTo>
                    <a:pt x="2535" y="921"/>
                  </a:lnTo>
                  <a:lnTo>
                    <a:pt x="2540" y="962"/>
                  </a:lnTo>
                  <a:lnTo>
                    <a:pt x="2544" y="1003"/>
                  </a:lnTo>
                  <a:lnTo>
                    <a:pt x="2548" y="1044"/>
                  </a:lnTo>
                  <a:lnTo>
                    <a:pt x="2550" y="1086"/>
                  </a:lnTo>
                  <a:lnTo>
                    <a:pt x="2553" y="1127"/>
                  </a:lnTo>
                  <a:lnTo>
                    <a:pt x="2554" y="1168"/>
                  </a:lnTo>
                  <a:lnTo>
                    <a:pt x="2555" y="1209"/>
                  </a:lnTo>
                  <a:lnTo>
                    <a:pt x="2554" y="1274"/>
                  </a:lnTo>
                  <a:lnTo>
                    <a:pt x="2550" y="1338"/>
                  </a:lnTo>
                  <a:lnTo>
                    <a:pt x="2546" y="1403"/>
                  </a:lnTo>
                  <a:lnTo>
                    <a:pt x="2537" y="1466"/>
                  </a:lnTo>
                  <a:lnTo>
                    <a:pt x="2533" y="1498"/>
                  </a:lnTo>
                  <a:lnTo>
                    <a:pt x="2528" y="1530"/>
                  </a:lnTo>
                  <a:lnTo>
                    <a:pt x="2522" y="1560"/>
                  </a:lnTo>
                  <a:lnTo>
                    <a:pt x="2515" y="1592"/>
                  </a:lnTo>
                  <a:lnTo>
                    <a:pt x="2508" y="1623"/>
                  </a:lnTo>
                  <a:lnTo>
                    <a:pt x="2500" y="1653"/>
                  </a:lnTo>
                  <a:lnTo>
                    <a:pt x="2492" y="1684"/>
                  </a:lnTo>
                  <a:lnTo>
                    <a:pt x="2482" y="1713"/>
                  </a:lnTo>
                  <a:lnTo>
                    <a:pt x="2473" y="1743"/>
                  </a:lnTo>
                  <a:lnTo>
                    <a:pt x="2462" y="1772"/>
                  </a:lnTo>
                  <a:lnTo>
                    <a:pt x="2451" y="1801"/>
                  </a:lnTo>
                  <a:lnTo>
                    <a:pt x="2439" y="1831"/>
                  </a:lnTo>
                  <a:lnTo>
                    <a:pt x="2426" y="1859"/>
                  </a:lnTo>
                  <a:lnTo>
                    <a:pt x="2413" y="1886"/>
                  </a:lnTo>
                  <a:lnTo>
                    <a:pt x="2399" y="1914"/>
                  </a:lnTo>
                  <a:lnTo>
                    <a:pt x="2384" y="1941"/>
                  </a:lnTo>
                  <a:lnTo>
                    <a:pt x="2368" y="1967"/>
                  </a:lnTo>
                  <a:lnTo>
                    <a:pt x="2352" y="1994"/>
                  </a:lnTo>
                  <a:lnTo>
                    <a:pt x="2334" y="2019"/>
                  </a:lnTo>
                  <a:lnTo>
                    <a:pt x="2317" y="2045"/>
                  </a:lnTo>
                  <a:lnTo>
                    <a:pt x="2298" y="2069"/>
                  </a:lnTo>
                  <a:lnTo>
                    <a:pt x="2278" y="2093"/>
                  </a:lnTo>
                  <a:lnTo>
                    <a:pt x="2258" y="2116"/>
                  </a:lnTo>
                  <a:lnTo>
                    <a:pt x="2237" y="2140"/>
                  </a:lnTo>
                  <a:lnTo>
                    <a:pt x="2214" y="2161"/>
                  </a:lnTo>
                  <a:lnTo>
                    <a:pt x="2190" y="2182"/>
                  </a:lnTo>
                  <a:lnTo>
                    <a:pt x="2167" y="2201"/>
                  </a:lnTo>
                  <a:lnTo>
                    <a:pt x="2142" y="2219"/>
                  </a:lnTo>
                  <a:lnTo>
                    <a:pt x="2117" y="2236"/>
                  </a:lnTo>
                  <a:lnTo>
                    <a:pt x="2092" y="2251"/>
                  </a:lnTo>
                  <a:lnTo>
                    <a:pt x="2066" y="2266"/>
                  </a:lnTo>
                  <a:lnTo>
                    <a:pt x="2040" y="2280"/>
                  </a:lnTo>
                  <a:lnTo>
                    <a:pt x="2013" y="2293"/>
                  </a:lnTo>
                  <a:lnTo>
                    <a:pt x="1986" y="2304"/>
                  </a:lnTo>
                  <a:lnTo>
                    <a:pt x="1959" y="2315"/>
                  </a:lnTo>
                  <a:lnTo>
                    <a:pt x="1931" y="2324"/>
                  </a:lnTo>
                  <a:lnTo>
                    <a:pt x="1903" y="2334"/>
                  </a:lnTo>
                  <a:lnTo>
                    <a:pt x="1875" y="2341"/>
                  </a:lnTo>
                  <a:lnTo>
                    <a:pt x="1846" y="2349"/>
                  </a:lnTo>
                  <a:lnTo>
                    <a:pt x="1817" y="2355"/>
                  </a:lnTo>
                  <a:lnTo>
                    <a:pt x="1788" y="2361"/>
                  </a:lnTo>
                  <a:lnTo>
                    <a:pt x="1757" y="2365"/>
                  </a:lnTo>
                  <a:lnTo>
                    <a:pt x="1728" y="2370"/>
                  </a:lnTo>
                  <a:lnTo>
                    <a:pt x="1698" y="2375"/>
                  </a:lnTo>
                  <a:lnTo>
                    <a:pt x="1637" y="2381"/>
                  </a:lnTo>
                  <a:lnTo>
                    <a:pt x="1574" y="2384"/>
                  </a:lnTo>
                  <a:lnTo>
                    <a:pt x="1512" y="2388"/>
                  </a:lnTo>
                  <a:lnTo>
                    <a:pt x="1449" y="2389"/>
                  </a:lnTo>
                  <a:lnTo>
                    <a:pt x="1384" y="2389"/>
                  </a:lnTo>
                  <a:lnTo>
                    <a:pt x="1320" y="2389"/>
                  </a:lnTo>
                  <a:lnTo>
                    <a:pt x="0" y="2389"/>
                  </a:lnTo>
                  <a:lnTo>
                    <a:pt x="0" y="1644"/>
                  </a:lnTo>
                  <a:lnTo>
                    <a:pt x="1560" y="1639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21" name="Freeform 16"/>
            <p:cNvSpPr>
              <a:spLocks/>
            </p:cNvSpPr>
            <p:nvPr/>
          </p:nvSpPr>
          <p:spPr bwMode="auto">
            <a:xfrm>
              <a:off x="1750" y="1938209"/>
              <a:ext cx="867645" cy="545777"/>
            </a:xfrm>
            <a:custGeom>
              <a:avLst/>
              <a:gdLst>
                <a:gd name="T0" fmla="*/ 530 w 2479"/>
                <a:gd name="T1" fmla="*/ 0 h 1558"/>
                <a:gd name="T2" fmla="*/ 530 w 2479"/>
                <a:gd name="T3" fmla="*/ 898 h 1558"/>
                <a:gd name="T4" fmla="*/ 947 w 2479"/>
                <a:gd name="T5" fmla="*/ 898 h 1558"/>
                <a:gd name="T6" fmla="*/ 952 w 2479"/>
                <a:gd name="T7" fmla="*/ 111 h 1558"/>
                <a:gd name="T8" fmla="*/ 1493 w 2479"/>
                <a:gd name="T9" fmla="*/ 111 h 1558"/>
                <a:gd name="T10" fmla="*/ 1493 w 2479"/>
                <a:gd name="T11" fmla="*/ 898 h 1558"/>
                <a:gd name="T12" fmla="*/ 1951 w 2479"/>
                <a:gd name="T13" fmla="*/ 898 h 1558"/>
                <a:gd name="T14" fmla="*/ 1957 w 2479"/>
                <a:gd name="T15" fmla="*/ 0 h 1558"/>
                <a:gd name="T16" fmla="*/ 2479 w 2479"/>
                <a:gd name="T17" fmla="*/ 0 h 1558"/>
                <a:gd name="T18" fmla="*/ 2479 w 2479"/>
                <a:gd name="T19" fmla="*/ 1558 h 1558"/>
                <a:gd name="T20" fmla="*/ 0 w 2479"/>
                <a:gd name="T21" fmla="*/ 1558 h 1558"/>
                <a:gd name="T22" fmla="*/ 0 w 2479"/>
                <a:gd name="T23" fmla="*/ 0 h 1558"/>
                <a:gd name="T24" fmla="*/ 530 w 2479"/>
                <a:gd name="T25" fmla="*/ 0 h 1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9" h="1558">
                  <a:moveTo>
                    <a:pt x="530" y="0"/>
                  </a:moveTo>
                  <a:lnTo>
                    <a:pt x="530" y="898"/>
                  </a:lnTo>
                  <a:lnTo>
                    <a:pt x="947" y="898"/>
                  </a:lnTo>
                  <a:lnTo>
                    <a:pt x="952" y="111"/>
                  </a:lnTo>
                  <a:lnTo>
                    <a:pt x="1493" y="111"/>
                  </a:lnTo>
                  <a:lnTo>
                    <a:pt x="1493" y="898"/>
                  </a:lnTo>
                  <a:lnTo>
                    <a:pt x="1951" y="898"/>
                  </a:lnTo>
                  <a:lnTo>
                    <a:pt x="1957" y="0"/>
                  </a:lnTo>
                  <a:lnTo>
                    <a:pt x="2479" y="0"/>
                  </a:lnTo>
                  <a:lnTo>
                    <a:pt x="2479" y="1558"/>
                  </a:lnTo>
                  <a:lnTo>
                    <a:pt x="0" y="1558"/>
                  </a:lnTo>
                  <a:lnTo>
                    <a:pt x="0" y="0"/>
                  </a:lnTo>
                  <a:lnTo>
                    <a:pt x="530" y="0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22" name="Freeform 17"/>
            <p:cNvSpPr>
              <a:spLocks/>
            </p:cNvSpPr>
            <p:nvPr/>
          </p:nvSpPr>
          <p:spPr bwMode="auto">
            <a:xfrm>
              <a:off x="1750" y="4465929"/>
              <a:ext cx="867645" cy="563270"/>
            </a:xfrm>
            <a:custGeom>
              <a:avLst/>
              <a:gdLst>
                <a:gd name="T0" fmla="*/ 1910 w 2479"/>
                <a:gd name="T1" fmla="*/ 863 h 1611"/>
                <a:gd name="T2" fmla="*/ 1915 w 2479"/>
                <a:gd name="T3" fmla="*/ 0 h 1611"/>
                <a:gd name="T4" fmla="*/ 2479 w 2479"/>
                <a:gd name="T5" fmla="*/ 0 h 1611"/>
                <a:gd name="T6" fmla="*/ 2479 w 2479"/>
                <a:gd name="T7" fmla="*/ 1611 h 1611"/>
                <a:gd name="T8" fmla="*/ 0 w 2479"/>
                <a:gd name="T9" fmla="*/ 1611 h 1611"/>
                <a:gd name="T10" fmla="*/ 0 w 2479"/>
                <a:gd name="T11" fmla="*/ 863 h 1611"/>
                <a:gd name="T12" fmla="*/ 1910 w 2479"/>
                <a:gd name="T13" fmla="*/ 863 h 1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79" h="1611">
                  <a:moveTo>
                    <a:pt x="1910" y="863"/>
                  </a:moveTo>
                  <a:lnTo>
                    <a:pt x="1915" y="0"/>
                  </a:lnTo>
                  <a:lnTo>
                    <a:pt x="2479" y="0"/>
                  </a:lnTo>
                  <a:lnTo>
                    <a:pt x="2479" y="1611"/>
                  </a:lnTo>
                  <a:lnTo>
                    <a:pt x="0" y="1611"/>
                  </a:lnTo>
                  <a:lnTo>
                    <a:pt x="0" y="863"/>
                  </a:lnTo>
                  <a:lnTo>
                    <a:pt x="1910" y="863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23" name="Freeform 18"/>
            <p:cNvSpPr>
              <a:spLocks noEditPoints="1"/>
            </p:cNvSpPr>
            <p:nvPr/>
          </p:nvSpPr>
          <p:spPr bwMode="auto">
            <a:xfrm>
              <a:off x="1750" y="953361"/>
              <a:ext cx="869395" cy="818667"/>
            </a:xfrm>
            <a:custGeom>
              <a:avLst/>
              <a:gdLst>
                <a:gd name="T0" fmla="*/ 6 w 2483"/>
                <a:gd name="T1" fmla="*/ 1005 h 2340"/>
                <a:gd name="T2" fmla="*/ 23 w 2483"/>
                <a:gd name="T3" fmla="*/ 928 h 2340"/>
                <a:gd name="T4" fmla="*/ 46 w 2483"/>
                <a:gd name="T5" fmla="*/ 850 h 2340"/>
                <a:gd name="T6" fmla="*/ 79 w 2483"/>
                <a:gd name="T7" fmla="*/ 775 h 2340"/>
                <a:gd name="T8" fmla="*/ 119 w 2483"/>
                <a:gd name="T9" fmla="*/ 703 h 2340"/>
                <a:gd name="T10" fmla="*/ 165 w 2483"/>
                <a:gd name="T11" fmla="*/ 636 h 2340"/>
                <a:gd name="T12" fmla="*/ 218 w 2483"/>
                <a:gd name="T13" fmla="*/ 574 h 2340"/>
                <a:gd name="T14" fmla="*/ 277 w 2483"/>
                <a:gd name="T15" fmla="*/ 517 h 2340"/>
                <a:gd name="T16" fmla="*/ 342 w 2483"/>
                <a:gd name="T17" fmla="*/ 469 h 2340"/>
                <a:gd name="T18" fmla="*/ 412 w 2483"/>
                <a:gd name="T19" fmla="*/ 428 h 2340"/>
                <a:gd name="T20" fmla="*/ 486 w 2483"/>
                <a:gd name="T21" fmla="*/ 397 h 2340"/>
                <a:gd name="T22" fmla="*/ 554 w 2483"/>
                <a:gd name="T23" fmla="*/ 379 h 2340"/>
                <a:gd name="T24" fmla="*/ 624 w 2483"/>
                <a:gd name="T25" fmla="*/ 366 h 2340"/>
                <a:gd name="T26" fmla="*/ 696 w 2483"/>
                <a:gd name="T27" fmla="*/ 358 h 2340"/>
                <a:gd name="T28" fmla="*/ 767 w 2483"/>
                <a:gd name="T29" fmla="*/ 356 h 2340"/>
                <a:gd name="T30" fmla="*/ 839 w 2483"/>
                <a:gd name="T31" fmla="*/ 360 h 2340"/>
                <a:gd name="T32" fmla="*/ 911 w 2483"/>
                <a:gd name="T33" fmla="*/ 370 h 2340"/>
                <a:gd name="T34" fmla="*/ 980 w 2483"/>
                <a:gd name="T35" fmla="*/ 388 h 2340"/>
                <a:gd name="T36" fmla="*/ 1045 w 2483"/>
                <a:gd name="T37" fmla="*/ 412 h 2340"/>
                <a:gd name="T38" fmla="*/ 1109 w 2483"/>
                <a:gd name="T39" fmla="*/ 441 h 2340"/>
                <a:gd name="T40" fmla="*/ 1167 w 2483"/>
                <a:gd name="T41" fmla="*/ 479 h 2340"/>
                <a:gd name="T42" fmla="*/ 1225 w 2483"/>
                <a:gd name="T43" fmla="*/ 528 h 2340"/>
                <a:gd name="T44" fmla="*/ 1283 w 2483"/>
                <a:gd name="T45" fmla="*/ 594 h 2340"/>
                <a:gd name="T46" fmla="*/ 1334 w 2483"/>
                <a:gd name="T47" fmla="*/ 665 h 2340"/>
                <a:gd name="T48" fmla="*/ 1375 w 2483"/>
                <a:gd name="T49" fmla="*/ 742 h 2340"/>
                <a:gd name="T50" fmla="*/ 1422 w 2483"/>
                <a:gd name="T51" fmla="*/ 848 h 2340"/>
                <a:gd name="T52" fmla="*/ 2483 w 2483"/>
                <a:gd name="T53" fmla="*/ 0 h 2340"/>
                <a:gd name="T54" fmla="*/ 2479 w 2483"/>
                <a:gd name="T55" fmla="*/ 1594 h 2340"/>
                <a:gd name="T56" fmla="*/ 0 w 2483"/>
                <a:gd name="T57" fmla="*/ 1058 h 2340"/>
                <a:gd name="T58" fmla="*/ 661 w 2483"/>
                <a:gd name="T59" fmla="*/ 1112 h 2340"/>
                <a:gd name="T60" fmla="*/ 722 w 2483"/>
                <a:gd name="T61" fmla="*/ 1091 h 2340"/>
                <a:gd name="T62" fmla="*/ 787 w 2483"/>
                <a:gd name="T63" fmla="*/ 1080 h 2340"/>
                <a:gd name="T64" fmla="*/ 854 w 2483"/>
                <a:gd name="T65" fmla="*/ 1083 h 2340"/>
                <a:gd name="T66" fmla="*/ 919 w 2483"/>
                <a:gd name="T67" fmla="*/ 1098 h 2340"/>
                <a:gd name="T68" fmla="*/ 973 w 2483"/>
                <a:gd name="T69" fmla="*/ 1123 h 2340"/>
                <a:gd name="T70" fmla="*/ 1010 w 2483"/>
                <a:gd name="T71" fmla="*/ 1152 h 2340"/>
                <a:gd name="T72" fmla="*/ 1041 w 2483"/>
                <a:gd name="T73" fmla="*/ 1186 h 2340"/>
                <a:gd name="T74" fmla="*/ 1063 w 2483"/>
                <a:gd name="T75" fmla="*/ 1227 h 2340"/>
                <a:gd name="T76" fmla="*/ 1081 w 2483"/>
                <a:gd name="T77" fmla="*/ 1273 h 2340"/>
                <a:gd name="T78" fmla="*/ 1091 w 2483"/>
                <a:gd name="T79" fmla="*/ 1322 h 2340"/>
                <a:gd name="T80" fmla="*/ 1102 w 2483"/>
                <a:gd name="T81" fmla="*/ 1427 h 2340"/>
                <a:gd name="T82" fmla="*/ 1102 w 2483"/>
                <a:gd name="T83" fmla="*/ 1601 h 2340"/>
                <a:gd name="T84" fmla="*/ 486 w 2483"/>
                <a:gd name="T85" fmla="*/ 1467 h 2340"/>
                <a:gd name="T86" fmla="*/ 489 w 2483"/>
                <a:gd name="T87" fmla="*/ 1367 h 2340"/>
                <a:gd name="T88" fmla="*/ 500 w 2483"/>
                <a:gd name="T89" fmla="*/ 1304 h 2340"/>
                <a:gd name="T90" fmla="*/ 513 w 2483"/>
                <a:gd name="T91" fmla="*/ 1259 h 2340"/>
                <a:gd name="T92" fmla="*/ 533 w 2483"/>
                <a:gd name="T93" fmla="*/ 1219 h 2340"/>
                <a:gd name="T94" fmla="*/ 560 w 2483"/>
                <a:gd name="T95" fmla="*/ 1181 h 2340"/>
                <a:gd name="T96" fmla="*/ 595 w 2483"/>
                <a:gd name="T97" fmla="*/ 1151 h 2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83" h="2340">
                  <a:moveTo>
                    <a:pt x="0" y="1058"/>
                  </a:moveTo>
                  <a:lnTo>
                    <a:pt x="3" y="1032"/>
                  </a:lnTo>
                  <a:lnTo>
                    <a:pt x="6" y="1005"/>
                  </a:lnTo>
                  <a:lnTo>
                    <a:pt x="11" y="979"/>
                  </a:lnTo>
                  <a:lnTo>
                    <a:pt x="16" y="953"/>
                  </a:lnTo>
                  <a:lnTo>
                    <a:pt x="23" y="928"/>
                  </a:lnTo>
                  <a:lnTo>
                    <a:pt x="30" y="902"/>
                  </a:lnTo>
                  <a:lnTo>
                    <a:pt x="38" y="876"/>
                  </a:lnTo>
                  <a:lnTo>
                    <a:pt x="46" y="850"/>
                  </a:lnTo>
                  <a:lnTo>
                    <a:pt x="57" y="825"/>
                  </a:lnTo>
                  <a:lnTo>
                    <a:pt x="67" y="799"/>
                  </a:lnTo>
                  <a:lnTo>
                    <a:pt x="79" y="775"/>
                  </a:lnTo>
                  <a:lnTo>
                    <a:pt x="91" y="751"/>
                  </a:lnTo>
                  <a:lnTo>
                    <a:pt x="105" y="727"/>
                  </a:lnTo>
                  <a:lnTo>
                    <a:pt x="119" y="703"/>
                  </a:lnTo>
                  <a:lnTo>
                    <a:pt x="133" y="681"/>
                  </a:lnTo>
                  <a:lnTo>
                    <a:pt x="149" y="657"/>
                  </a:lnTo>
                  <a:lnTo>
                    <a:pt x="165" y="636"/>
                  </a:lnTo>
                  <a:lnTo>
                    <a:pt x="182" y="614"/>
                  </a:lnTo>
                  <a:lnTo>
                    <a:pt x="200" y="594"/>
                  </a:lnTo>
                  <a:lnTo>
                    <a:pt x="218" y="574"/>
                  </a:lnTo>
                  <a:lnTo>
                    <a:pt x="237" y="554"/>
                  </a:lnTo>
                  <a:lnTo>
                    <a:pt x="257" y="535"/>
                  </a:lnTo>
                  <a:lnTo>
                    <a:pt x="277" y="517"/>
                  </a:lnTo>
                  <a:lnTo>
                    <a:pt x="298" y="500"/>
                  </a:lnTo>
                  <a:lnTo>
                    <a:pt x="319" y="484"/>
                  </a:lnTo>
                  <a:lnTo>
                    <a:pt x="342" y="469"/>
                  </a:lnTo>
                  <a:lnTo>
                    <a:pt x="365" y="454"/>
                  </a:lnTo>
                  <a:lnTo>
                    <a:pt x="389" y="441"/>
                  </a:lnTo>
                  <a:lnTo>
                    <a:pt x="412" y="428"/>
                  </a:lnTo>
                  <a:lnTo>
                    <a:pt x="437" y="417"/>
                  </a:lnTo>
                  <a:lnTo>
                    <a:pt x="461" y="407"/>
                  </a:lnTo>
                  <a:lnTo>
                    <a:pt x="486" y="397"/>
                  </a:lnTo>
                  <a:lnTo>
                    <a:pt x="508" y="390"/>
                  </a:lnTo>
                  <a:lnTo>
                    <a:pt x="532" y="385"/>
                  </a:lnTo>
                  <a:lnTo>
                    <a:pt x="554" y="379"/>
                  </a:lnTo>
                  <a:lnTo>
                    <a:pt x="577" y="374"/>
                  </a:lnTo>
                  <a:lnTo>
                    <a:pt x="601" y="369"/>
                  </a:lnTo>
                  <a:lnTo>
                    <a:pt x="624" y="366"/>
                  </a:lnTo>
                  <a:lnTo>
                    <a:pt x="648" y="362"/>
                  </a:lnTo>
                  <a:lnTo>
                    <a:pt x="671" y="360"/>
                  </a:lnTo>
                  <a:lnTo>
                    <a:pt x="696" y="358"/>
                  </a:lnTo>
                  <a:lnTo>
                    <a:pt x="719" y="356"/>
                  </a:lnTo>
                  <a:lnTo>
                    <a:pt x="744" y="356"/>
                  </a:lnTo>
                  <a:lnTo>
                    <a:pt x="767" y="356"/>
                  </a:lnTo>
                  <a:lnTo>
                    <a:pt x="792" y="356"/>
                  </a:lnTo>
                  <a:lnTo>
                    <a:pt x="815" y="358"/>
                  </a:lnTo>
                  <a:lnTo>
                    <a:pt x="839" y="360"/>
                  </a:lnTo>
                  <a:lnTo>
                    <a:pt x="864" y="363"/>
                  </a:lnTo>
                  <a:lnTo>
                    <a:pt x="887" y="367"/>
                  </a:lnTo>
                  <a:lnTo>
                    <a:pt x="911" y="370"/>
                  </a:lnTo>
                  <a:lnTo>
                    <a:pt x="934" y="375"/>
                  </a:lnTo>
                  <a:lnTo>
                    <a:pt x="956" y="381"/>
                  </a:lnTo>
                  <a:lnTo>
                    <a:pt x="980" y="388"/>
                  </a:lnTo>
                  <a:lnTo>
                    <a:pt x="1002" y="395"/>
                  </a:lnTo>
                  <a:lnTo>
                    <a:pt x="1024" y="402"/>
                  </a:lnTo>
                  <a:lnTo>
                    <a:pt x="1045" y="412"/>
                  </a:lnTo>
                  <a:lnTo>
                    <a:pt x="1066" y="421"/>
                  </a:lnTo>
                  <a:lnTo>
                    <a:pt x="1088" y="430"/>
                  </a:lnTo>
                  <a:lnTo>
                    <a:pt x="1109" y="441"/>
                  </a:lnTo>
                  <a:lnTo>
                    <a:pt x="1129" y="453"/>
                  </a:lnTo>
                  <a:lnTo>
                    <a:pt x="1149" y="466"/>
                  </a:lnTo>
                  <a:lnTo>
                    <a:pt x="1167" y="479"/>
                  </a:lnTo>
                  <a:lnTo>
                    <a:pt x="1186" y="493"/>
                  </a:lnTo>
                  <a:lnTo>
                    <a:pt x="1204" y="508"/>
                  </a:lnTo>
                  <a:lnTo>
                    <a:pt x="1225" y="528"/>
                  </a:lnTo>
                  <a:lnTo>
                    <a:pt x="1246" y="549"/>
                  </a:lnTo>
                  <a:lnTo>
                    <a:pt x="1266" y="571"/>
                  </a:lnTo>
                  <a:lnTo>
                    <a:pt x="1283" y="594"/>
                  </a:lnTo>
                  <a:lnTo>
                    <a:pt x="1301" y="617"/>
                  </a:lnTo>
                  <a:lnTo>
                    <a:pt x="1318" y="641"/>
                  </a:lnTo>
                  <a:lnTo>
                    <a:pt x="1334" y="665"/>
                  </a:lnTo>
                  <a:lnTo>
                    <a:pt x="1348" y="690"/>
                  </a:lnTo>
                  <a:lnTo>
                    <a:pt x="1362" y="716"/>
                  </a:lnTo>
                  <a:lnTo>
                    <a:pt x="1375" y="742"/>
                  </a:lnTo>
                  <a:lnTo>
                    <a:pt x="1388" y="768"/>
                  </a:lnTo>
                  <a:lnTo>
                    <a:pt x="1400" y="794"/>
                  </a:lnTo>
                  <a:lnTo>
                    <a:pt x="1422" y="848"/>
                  </a:lnTo>
                  <a:lnTo>
                    <a:pt x="1442" y="902"/>
                  </a:lnTo>
                  <a:lnTo>
                    <a:pt x="1832" y="574"/>
                  </a:lnTo>
                  <a:lnTo>
                    <a:pt x="2483" y="0"/>
                  </a:lnTo>
                  <a:lnTo>
                    <a:pt x="2483" y="834"/>
                  </a:lnTo>
                  <a:lnTo>
                    <a:pt x="1554" y="1594"/>
                  </a:lnTo>
                  <a:lnTo>
                    <a:pt x="2479" y="1594"/>
                  </a:lnTo>
                  <a:lnTo>
                    <a:pt x="2479" y="2340"/>
                  </a:lnTo>
                  <a:lnTo>
                    <a:pt x="0" y="2340"/>
                  </a:lnTo>
                  <a:lnTo>
                    <a:pt x="0" y="1058"/>
                  </a:lnTo>
                  <a:close/>
                  <a:moveTo>
                    <a:pt x="623" y="1132"/>
                  </a:moveTo>
                  <a:lnTo>
                    <a:pt x="642" y="1121"/>
                  </a:lnTo>
                  <a:lnTo>
                    <a:pt x="661" y="1112"/>
                  </a:lnTo>
                  <a:lnTo>
                    <a:pt x="681" y="1104"/>
                  </a:lnTo>
                  <a:lnTo>
                    <a:pt x="701" y="1097"/>
                  </a:lnTo>
                  <a:lnTo>
                    <a:pt x="722" y="1091"/>
                  </a:lnTo>
                  <a:lnTo>
                    <a:pt x="744" y="1086"/>
                  </a:lnTo>
                  <a:lnTo>
                    <a:pt x="765" y="1083"/>
                  </a:lnTo>
                  <a:lnTo>
                    <a:pt x="787" y="1080"/>
                  </a:lnTo>
                  <a:lnTo>
                    <a:pt x="810" y="1080"/>
                  </a:lnTo>
                  <a:lnTo>
                    <a:pt x="832" y="1080"/>
                  </a:lnTo>
                  <a:lnTo>
                    <a:pt x="854" y="1083"/>
                  </a:lnTo>
                  <a:lnTo>
                    <a:pt x="875" y="1086"/>
                  </a:lnTo>
                  <a:lnTo>
                    <a:pt x="898" y="1091"/>
                  </a:lnTo>
                  <a:lnTo>
                    <a:pt x="919" y="1098"/>
                  </a:lnTo>
                  <a:lnTo>
                    <a:pt x="939" y="1106"/>
                  </a:lnTo>
                  <a:lnTo>
                    <a:pt x="957" y="1116"/>
                  </a:lnTo>
                  <a:lnTo>
                    <a:pt x="973" y="1123"/>
                  </a:lnTo>
                  <a:lnTo>
                    <a:pt x="987" y="1132"/>
                  </a:lnTo>
                  <a:lnTo>
                    <a:pt x="998" y="1141"/>
                  </a:lnTo>
                  <a:lnTo>
                    <a:pt x="1010" y="1152"/>
                  </a:lnTo>
                  <a:lnTo>
                    <a:pt x="1022" y="1163"/>
                  </a:lnTo>
                  <a:lnTo>
                    <a:pt x="1031" y="1174"/>
                  </a:lnTo>
                  <a:lnTo>
                    <a:pt x="1041" y="1186"/>
                  </a:lnTo>
                  <a:lnTo>
                    <a:pt x="1049" y="1200"/>
                  </a:lnTo>
                  <a:lnTo>
                    <a:pt x="1057" y="1213"/>
                  </a:lnTo>
                  <a:lnTo>
                    <a:pt x="1063" y="1227"/>
                  </a:lnTo>
                  <a:lnTo>
                    <a:pt x="1070" y="1243"/>
                  </a:lnTo>
                  <a:lnTo>
                    <a:pt x="1075" y="1258"/>
                  </a:lnTo>
                  <a:lnTo>
                    <a:pt x="1081" y="1273"/>
                  </a:lnTo>
                  <a:lnTo>
                    <a:pt x="1084" y="1290"/>
                  </a:lnTo>
                  <a:lnTo>
                    <a:pt x="1089" y="1305"/>
                  </a:lnTo>
                  <a:lnTo>
                    <a:pt x="1091" y="1322"/>
                  </a:lnTo>
                  <a:lnTo>
                    <a:pt x="1097" y="1357"/>
                  </a:lnTo>
                  <a:lnTo>
                    <a:pt x="1101" y="1392"/>
                  </a:lnTo>
                  <a:lnTo>
                    <a:pt x="1102" y="1427"/>
                  </a:lnTo>
                  <a:lnTo>
                    <a:pt x="1103" y="1462"/>
                  </a:lnTo>
                  <a:lnTo>
                    <a:pt x="1103" y="1534"/>
                  </a:lnTo>
                  <a:lnTo>
                    <a:pt x="1102" y="1601"/>
                  </a:lnTo>
                  <a:lnTo>
                    <a:pt x="486" y="1601"/>
                  </a:lnTo>
                  <a:lnTo>
                    <a:pt x="486" y="1535"/>
                  </a:lnTo>
                  <a:lnTo>
                    <a:pt x="486" y="1467"/>
                  </a:lnTo>
                  <a:lnTo>
                    <a:pt x="486" y="1433"/>
                  </a:lnTo>
                  <a:lnTo>
                    <a:pt x="487" y="1400"/>
                  </a:lnTo>
                  <a:lnTo>
                    <a:pt x="489" y="1367"/>
                  </a:lnTo>
                  <a:lnTo>
                    <a:pt x="494" y="1334"/>
                  </a:lnTo>
                  <a:lnTo>
                    <a:pt x="496" y="1319"/>
                  </a:lnTo>
                  <a:lnTo>
                    <a:pt x="500" y="1304"/>
                  </a:lnTo>
                  <a:lnTo>
                    <a:pt x="503" y="1288"/>
                  </a:lnTo>
                  <a:lnTo>
                    <a:pt x="508" y="1273"/>
                  </a:lnTo>
                  <a:lnTo>
                    <a:pt x="513" y="1259"/>
                  </a:lnTo>
                  <a:lnTo>
                    <a:pt x="519" y="1245"/>
                  </a:lnTo>
                  <a:lnTo>
                    <a:pt x="526" y="1232"/>
                  </a:lnTo>
                  <a:lnTo>
                    <a:pt x="533" y="1219"/>
                  </a:lnTo>
                  <a:lnTo>
                    <a:pt x="541" y="1206"/>
                  </a:lnTo>
                  <a:lnTo>
                    <a:pt x="549" y="1193"/>
                  </a:lnTo>
                  <a:lnTo>
                    <a:pt x="560" y="1181"/>
                  </a:lnTo>
                  <a:lnTo>
                    <a:pt x="570" y="1171"/>
                  </a:lnTo>
                  <a:lnTo>
                    <a:pt x="582" y="1160"/>
                  </a:lnTo>
                  <a:lnTo>
                    <a:pt x="595" y="1151"/>
                  </a:lnTo>
                  <a:lnTo>
                    <a:pt x="609" y="1141"/>
                  </a:lnTo>
                  <a:lnTo>
                    <a:pt x="623" y="1132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de-CH"/>
            </a:p>
          </p:txBody>
        </p:sp>
      </p:grpSp>
      <p:pic>
        <p:nvPicPr>
          <p:cNvPr id="17" name="Picture 22" descr="G:\Infozentrale\CI-CD\Neues CD 2011\Powerpoint\logo_vertikal_blank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5" y="2006367"/>
            <a:ext cx="193655" cy="128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228" y="4537114"/>
            <a:ext cx="2598244" cy="49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5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21" r:id="rId2"/>
    <p:sldLayoutId id="2147484222" r:id="rId3"/>
    <p:sldLayoutId id="2147484223" r:id="rId4"/>
    <p:sldLayoutId id="2147484224" r:id="rId5"/>
    <p:sldLayoutId id="2147484225" r:id="rId6"/>
    <p:sldLayoutId id="2147484226" r:id="rId7"/>
    <p:sldLayoutId id="2147484227" r:id="rId8"/>
    <p:sldLayoutId id="2147484228" r:id="rId9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 lang="de-CH" sz="28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86916"/>
            <a:ext cx="8353177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Titelmasterformat durch Klicken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536" y="1200151"/>
            <a:ext cx="8353177" cy="3369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Textmasterformate durch Klicken bearbeiten</a:t>
            </a:r>
          </a:p>
          <a:p>
            <a:pPr lvl="1"/>
            <a:r>
              <a:rPr lang="de-CH" altLang="de-DE" dirty="0" smtClean="0"/>
              <a:t>Zweite Ebene</a:t>
            </a:r>
          </a:p>
          <a:p>
            <a:pPr lvl="2"/>
            <a:r>
              <a:rPr lang="de-CH" altLang="de-DE" dirty="0" smtClean="0"/>
              <a:t>Dritte Ebene</a:t>
            </a:r>
          </a:p>
          <a:p>
            <a:pPr lvl="3"/>
            <a:r>
              <a:rPr lang="de-CH" altLang="de-DE" dirty="0" smtClean="0"/>
              <a:t>Vierte Ebene</a:t>
            </a:r>
          </a:p>
          <a:p>
            <a:pPr lvl="4"/>
            <a:r>
              <a:rPr lang="de-CH" altLang="de-DE" dirty="0" smtClean="0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5536" y="4786314"/>
            <a:ext cx="2809627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 dirty="0"/>
          </a:p>
        </p:txBody>
      </p:sp>
      <p:sp>
        <p:nvSpPr>
          <p:cNvPr id="2054" name="AutoShape 52"/>
          <p:cNvSpPr>
            <a:spLocks noChangeAspect="1" noChangeArrowheads="1" noTextEdit="1"/>
          </p:cNvSpPr>
          <p:nvPr/>
        </p:nvSpPr>
        <p:spPr bwMode="auto">
          <a:xfrm>
            <a:off x="4821241" y="4245769"/>
            <a:ext cx="4003675" cy="36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581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8" r:id="rId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0000">
        <p:fade/>
      </p:transition>
    </mc:Choice>
    <mc:Fallback xmlns="">
      <p:transition spd="slow" advClick="0" advTm="10000">
        <p:fade/>
      </p:transition>
    </mc:Fallback>
  </mc:AlternateConten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B2B2B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 lang="de-CH" sz="28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Arial Black" pitchFamily="34" charset="0"/>
        <a:buChar char="&gt;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4/relationships/chartEx" Target="../charts/chartEx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4/relationships/chartEx" Target="../charts/chartEx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/>
              <a:t>Jahresrechnung 2022</a:t>
            </a:r>
            <a:endParaRPr lang="de-CH" dirty="0"/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de-DE" altLang="de-DE" sz="2000" dirty="0" smtClean="0"/>
              <a:t>Medienkonferenz 15. März 2023</a:t>
            </a:r>
          </a:p>
          <a:p>
            <a:r>
              <a:rPr lang="de-DE" altLang="de-DE" sz="2000" dirty="0" smtClean="0"/>
              <a:t>Reto Wyss, Finanzdirektor</a:t>
            </a:r>
          </a:p>
          <a:p>
            <a:r>
              <a:rPr lang="de-DE" altLang="de-DE" sz="2000" dirty="0" smtClean="0"/>
              <a:t>Hansjörg Kaufmann, Dienststellenleiter Finanzen</a:t>
            </a:r>
            <a:endParaRPr lang="de-CH" altLang="de-DE" sz="2000" dirty="0"/>
          </a:p>
        </p:txBody>
      </p:sp>
      <p:sp>
        <p:nvSpPr>
          <p:cNvPr id="5" name="Textfeld 4"/>
          <p:cNvSpPr txBox="1"/>
          <p:nvPr/>
        </p:nvSpPr>
        <p:spPr>
          <a:xfrm>
            <a:off x="6156176" y="387178"/>
            <a:ext cx="2489289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de-CH" dirty="0" smtClean="0"/>
              <a:t>Mediensperrfrist bis</a:t>
            </a:r>
            <a:br>
              <a:rPr lang="de-CH" dirty="0" smtClean="0"/>
            </a:br>
            <a:r>
              <a:rPr lang="de-CH" dirty="0" smtClean="0"/>
              <a:t>15.3.2023, 11.00 Uhr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4789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116000" y="123478"/>
            <a:ext cx="7632464" cy="1073274"/>
          </a:xfrm>
        </p:spPr>
        <p:txBody>
          <a:bodyPr/>
          <a:lstStyle/>
          <a:p>
            <a:r>
              <a:rPr lang="de-CH" sz="3000" dirty="0" smtClean="0">
                <a:solidFill>
                  <a:srgbClr val="000000"/>
                </a:solidFill>
              </a:rPr>
              <a:t>Markanter Anstieg der Nettoinvestitionen</a:t>
            </a:r>
            <a:endParaRPr lang="de-CH" sz="3000" dirty="0"/>
          </a:p>
        </p:txBody>
      </p:sp>
      <p:sp>
        <p:nvSpPr>
          <p:cNvPr id="7" name="Textfeld 4"/>
          <p:cNvSpPr txBox="1"/>
          <p:nvPr/>
        </p:nvSpPr>
        <p:spPr>
          <a:xfrm>
            <a:off x="1131579" y="1203598"/>
            <a:ext cx="750358" cy="224367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Mio. Fr.</a:t>
            </a:r>
          </a:p>
        </p:txBody>
      </p:sp>
      <p:sp>
        <p:nvSpPr>
          <p:cNvPr id="9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0" y="4803998"/>
            <a:ext cx="1270000" cy="33972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9B1BCC-2479-4DCE-BF7D-179C973677A4}" type="slidenum"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531" y="1436900"/>
            <a:ext cx="6116185" cy="336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60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116000" y="61112"/>
            <a:ext cx="7632464" cy="857250"/>
          </a:xfrm>
        </p:spPr>
        <p:txBody>
          <a:bodyPr/>
          <a:lstStyle/>
          <a:p>
            <a:r>
              <a:rPr lang="de-CH" dirty="0" smtClean="0">
                <a:solidFill>
                  <a:srgbClr val="000000"/>
                </a:solidFill>
              </a:rPr>
              <a:t>Nettovermögen nimmt zu</a:t>
            </a:r>
            <a:endParaRPr lang="de-CH" dirty="0"/>
          </a:p>
        </p:txBody>
      </p:sp>
      <p:sp>
        <p:nvSpPr>
          <p:cNvPr id="9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0" y="4803998"/>
            <a:ext cx="1270000" cy="33972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9B1BCC-2479-4DCE-BF7D-179C973677A4}" type="slidenum"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907004"/>
            <a:ext cx="5850659" cy="3924840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>
            <a:off x="5778143" y="1501272"/>
            <a:ext cx="936104" cy="792088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Kreuz 1"/>
          <p:cNvSpPr/>
          <p:nvPr/>
        </p:nvSpPr>
        <p:spPr>
          <a:xfrm>
            <a:off x="5748850" y="1299753"/>
            <a:ext cx="279026" cy="271203"/>
          </a:xfrm>
          <a:prstGeom prst="plus">
            <a:avLst>
              <a:gd name="adj" fmla="val 43352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8588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116000" y="267494"/>
            <a:ext cx="7632464" cy="857250"/>
          </a:xfrm>
        </p:spPr>
        <p:txBody>
          <a:bodyPr/>
          <a:lstStyle/>
          <a:p>
            <a:r>
              <a:rPr lang="de-CH" sz="3000" dirty="0" smtClean="0">
                <a:solidFill>
                  <a:srgbClr val="000000"/>
                </a:solidFill>
              </a:rPr>
              <a:t>Finanzperspektiven</a:t>
            </a:r>
            <a:endParaRPr lang="de-CH" sz="3000" dirty="0"/>
          </a:p>
        </p:txBody>
      </p:sp>
      <p:sp>
        <p:nvSpPr>
          <p:cNvPr id="9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0" y="4803998"/>
            <a:ext cx="1270000" cy="33972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9B1BCC-2479-4DCE-BF7D-179C973677A4}" type="slidenum"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1116000" y="987574"/>
            <a:ext cx="7704472" cy="3456384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de-CH" sz="2000" b="1" dirty="0" smtClean="0"/>
              <a:t>2023</a:t>
            </a:r>
          </a:p>
          <a:p>
            <a:pPr lvl="1">
              <a:spcBef>
                <a:spcPts val="600"/>
              </a:spcBef>
            </a:pPr>
            <a:r>
              <a:rPr lang="de-CH" sz="2000" dirty="0" smtClean="0"/>
              <a:t>Budget: Ertragsüberschuss von 14,2 Millionen Franken</a:t>
            </a:r>
          </a:p>
          <a:p>
            <a:pPr lvl="1">
              <a:spcBef>
                <a:spcPts val="600"/>
              </a:spcBef>
            </a:pPr>
            <a:r>
              <a:rPr lang="de-CH" sz="2000" dirty="0" smtClean="0"/>
              <a:t>Keine SNB-Gewinnausschüttung (Budget: 160 Mio. Fr.)</a:t>
            </a:r>
          </a:p>
          <a:p>
            <a:pPr lvl="1">
              <a:spcBef>
                <a:spcPts val="600"/>
              </a:spcBef>
            </a:pPr>
            <a:r>
              <a:rPr lang="de-CH" sz="2000" dirty="0" smtClean="0"/>
              <a:t>Ukraine-Krieg: Kostenfolgen sind unsicher</a:t>
            </a:r>
          </a:p>
          <a:p>
            <a:pPr>
              <a:spcBef>
                <a:spcPts val="1800"/>
              </a:spcBef>
            </a:pPr>
            <a:r>
              <a:rPr lang="de-CH" sz="2000" b="1" dirty="0" smtClean="0"/>
              <a:t>AFP 2023–2026</a:t>
            </a:r>
          </a:p>
          <a:p>
            <a:pPr lvl="1">
              <a:spcBef>
                <a:spcPts val="600"/>
              </a:spcBef>
            </a:pPr>
            <a:r>
              <a:rPr lang="de-CH" sz="2000" dirty="0" smtClean="0"/>
              <a:t>2024: Aufwandüberschuss von 32,2 Millionen Franken</a:t>
            </a:r>
          </a:p>
          <a:p>
            <a:pPr lvl="1">
              <a:spcBef>
                <a:spcPts val="600"/>
              </a:spcBef>
            </a:pPr>
            <a:r>
              <a:rPr lang="de-CH" sz="2000" dirty="0" smtClean="0"/>
              <a:t>2025: Aufwandüberschuss von 69,8 Millionen Franken </a:t>
            </a:r>
          </a:p>
          <a:p>
            <a:pPr lvl="1">
              <a:spcBef>
                <a:spcPts val="600"/>
              </a:spcBef>
            </a:pPr>
            <a:r>
              <a:rPr lang="de-CH" sz="2000" dirty="0" smtClean="0"/>
              <a:t>2026: Aufwandüberschuss von 67,9 Millionen Franken</a:t>
            </a:r>
            <a:endParaRPr lang="de-CH" sz="2000" dirty="0"/>
          </a:p>
        </p:txBody>
      </p:sp>
    </p:spTree>
    <p:extLst>
      <p:ext uri="{BB962C8B-B14F-4D97-AF65-F5344CB8AC3E}">
        <p14:creationId xmlns:p14="http://schemas.microsoft.com/office/powerpoint/2010/main" val="325544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116000" y="195486"/>
            <a:ext cx="7632464" cy="857250"/>
          </a:xfrm>
        </p:spPr>
        <p:txBody>
          <a:bodyPr/>
          <a:lstStyle/>
          <a:p>
            <a:r>
              <a:rPr lang="de-CH" sz="3000" dirty="0" smtClean="0">
                <a:solidFill>
                  <a:srgbClr val="000000"/>
                </a:solidFill>
              </a:rPr>
              <a:t>Finanzpolitisches Fazit</a:t>
            </a:r>
            <a:endParaRPr lang="de-CH" sz="3000" dirty="0"/>
          </a:p>
        </p:txBody>
      </p:sp>
      <p:sp>
        <p:nvSpPr>
          <p:cNvPr id="9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0" y="4803998"/>
            <a:ext cx="1270000" cy="33972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9B1BCC-2479-4DCE-BF7D-179C973677A4}" type="slidenum"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279" y="1024685"/>
            <a:ext cx="5688632" cy="3792801"/>
          </a:xfrm>
          <a:prstGeom prst="rect">
            <a:avLst/>
          </a:prstGeom>
        </p:spPr>
      </p:pic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1331640" y="1131590"/>
            <a:ext cx="7632464" cy="3369469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de-CH" sz="2400" dirty="0"/>
              <a:t>Vorausdenken </a:t>
            </a:r>
          </a:p>
          <a:p>
            <a:pPr>
              <a:spcBef>
                <a:spcPts val="0"/>
              </a:spcBef>
            </a:pPr>
            <a:r>
              <a:rPr lang="de-CH" sz="2400" dirty="0" smtClean="0"/>
              <a:t>Balance halten </a:t>
            </a:r>
          </a:p>
          <a:p>
            <a:pPr>
              <a:spcBef>
                <a:spcPts val="0"/>
              </a:spcBef>
            </a:pPr>
            <a:r>
              <a:rPr lang="de-CH" sz="2400" dirty="0" smtClean="0"/>
              <a:t>Reserven anlegen</a:t>
            </a:r>
          </a:p>
          <a:p>
            <a:pPr>
              <a:spcBef>
                <a:spcPts val="0"/>
              </a:spcBef>
            </a:pPr>
            <a:r>
              <a:rPr lang="de-CH" sz="2400" dirty="0" smtClean="0"/>
              <a:t>Schrittweise investieren </a:t>
            </a:r>
          </a:p>
          <a:p>
            <a:pPr marL="0" indent="0">
              <a:spcBef>
                <a:spcPts val="0"/>
              </a:spcBef>
              <a:buNone/>
            </a:pPr>
            <a:endParaRPr lang="de-CH" sz="2400" dirty="0"/>
          </a:p>
          <a:p>
            <a:pPr marL="0" indent="0">
              <a:spcBef>
                <a:spcPts val="0"/>
              </a:spcBef>
              <a:buNone/>
            </a:pPr>
            <a:endParaRPr lang="de-CH" sz="2400" dirty="0" smtClean="0"/>
          </a:p>
          <a:p>
            <a:pPr>
              <a:spcBef>
                <a:spcPts val="0"/>
              </a:spcBef>
            </a:pPr>
            <a:endParaRPr lang="de-CH" sz="2400" dirty="0"/>
          </a:p>
          <a:p>
            <a:pPr marL="0" indent="0">
              <a:spcBef>
                <a:spcPts val="0"/>
              </a:spcBef>
              <a:buNone/>
            </a:pP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322431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 txBox="1">
            <a:spLocks/>
          </p:cNvSpPr>
          <p:nvPr/>
        </p:nvSpPr>
        <p:spPr bwMode="auto">
          <a:xfrm>
            <a:off x="1116000" y="130324"/>
            <a:ext cx="7632464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 Black" pitchFamily="34" charset="0"/>
              </a:defRPr>
            </a:lvl5pPr>
            <a:lvl6pPr marL="3429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B2B2B2"/>
                </a:solidFill>
                <a:latin typeface="Arial Black" pitchFamily="34" charset="0"/>
              </a:defRPr>
            </a:lvl6pPr>
            <a:lvl7pPr marL="6858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B2B2B2"/>
                </a:solidFill>
                <a:latin typeface="Arial Black" pitchFamily="34" charset="0"/>
              </a:defRPr>
            </a:lvl7pPr>
            <a:lvl8pPr marL="10287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B2B2B2"/>
                </a:solidFill>
                <a:latin typeface="Arial Black" pitchFamily="34" charset="0"/>
              </a:defRPr>
            </a:lvl8pPr>
            <a:lvl9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B2B2B2"/>
                </a:solidFill>
                <a:latin typeface="Arial Black" pitchFamily="34" charset="0"/>
              </a:defRPr>
            </a:lvl9pPr>
          </a:lstStyle>
          <a:p>
            <a:pPr lvl="0">
              <a:defRPr/>
            </a:pPr>
            <a:r>
              <a:rPr kumimoji="0" lang="de-CH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Erfolgreiche </a:t>
            </a:r>
            <a:r>
              <a:rPr kumimoji="0" lang="de-CH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Luzerner </a:t>
            </a:r>
            <a:r>
              <a:rPr kumimoji="0" lang="de-CH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Finanzpolitik</a:t>
            </a: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/>
              <a:ea typeface="+mj-ea"/>
              <a:cs typeface="+mj-cs"/>
            </a:endParaRPr>
          </a:p>
        </p:txBody>
      </p:sp>
      <p:pic>
        <p:nvPicPr>
          <p:cNvPr id="6" name="Inhaltsplatzhalter 8"/>
          <p:cNvPicPr>
            <a:picLocks noChangeAspect="1"/>
          </p:cNvPicPr>
          <p:nvPr/>
        </p:nvPicPr>
        <p:blipFill rotWithShape="1">
          <a:blip r:embed="rId3"/>
          <a:srcRect b="85044"/>
          <a:stretch/>
        </p:blipFill>
        <p:spPr bwMode="auto">
          <a:xfrm>
            <a:off x="2444762" y="944166"/>
            <a:ext cx="869707" cy="741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nhaltsplatzhalter 8"/>
          <p:cNvPicPr>
            <a:picLocks noChangeAspect="1"/>
          </p:cNvPicPr>
          <p:nvPr/>
        </p:nvPicPr>
        <p:blipFill rotWithShape="1">
          <a:blip r:embed="rId3"/>
          <a:srcRect t="28264" b="55768"/>
          <a:stretch/>
        </p:blipFill>
        <p:spPr bwMode="auto">
          <a:xfrm>
            <a:off x="6513209" y="2870885"/>
            <a:ext cx="869707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nhaltsplatzhalter 8"/>
          <p:cNvPicPr>
            <a:picLocks noChangeAspect="1"/>
          </p:cNvPicPr>
          <p:nvPr/>
        </p:nvPicPr>
        <p:blipFill rotWithShape="1">
          <a:blip r:embed="rId3"/>
          <a:srcRect l="-300" t="53710" r="300" b="27419"/>
          <a:stretch/>
        </p:blipFill>
        <p:spPr bwMode="auto">
          <a:xfrm>
            <a:off x="6513210" y="856218"/>
            <a:ext cx="869707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nhaltsplatzhalter 8"/>
          <p:cNvPicPr>
            <a:picLocks noChangeAspect="1"/>
          </p:cNvPicPr>
          <p:nvPr/>
        </p:nvPicPr>
        <p:blipFill rotWithShape="1">
          <a:blip r:embed="rId3"/>
          <a:srcRect t="83617"/>
          <a:stretch/>
        </p:blipFill>
        <p:spPr bwMode="auto">
          <a:xfrm>
            <a:off x="2462762" y="2839007"/>
            <a:ext cx="869707" cy="81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hteck 9"/>
          <p:cNvSpPr/>
          <p:nvPr/>
        </p:nvSpPr>
        <p:spPr>
          <a:xfrm>
            <a:off x="1115616" y="1884045"/>
            <a:ext cx="3564000" cy="914298"/>
          </a:xfrm>
          <a:prstGeom prst="rect">
            <a:avLst/>
          </a:prstGeom>
          <a:solidFill>
            <a:schemeClr val="bg1"/>
          </a:solidFill>
          <a:ln w="317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Erfreulicher Jahresabschluss </a:t>
            </a:r>
            <a:r>
              <a:rPr kumimoji="0" lang="de-CH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Ertragsüberschuss: 204,5 Mio. Fr.</a:t>
            </a:r>
            <a:endParaRPr kumimoji="0" lang="de-CH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5148064" y="1884045"/>
            <a:ext cx="3600000" cy="914298"/>
          </a:xfrm>
          <a:prstGeom prst="rect">
            <a:avLst/>
          </a:prstGeom>
          <a:solidFill>
            <a:schemeClr val="bg1"/>
          </a:solidFill>
          <a:ln w="317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Investitionen gesteigert </a:t>
            </a:r>
            <a:r>
              <a:rPr kumimoji="0" lang="de-CH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Nettoinvestitionen: 194,6 Mio. Fr.</a:t>
            </a:r>
            <a:endParaRPr kumimoji="0" lang="de-CH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5148064" y="3734447"/>
            <a:ext cx="3600000" cy="914298"/>
          </a:xfrm>
          <a:prstGeom prst="rect">
            <a:avLst/>
          </a:prstGeom>
          <a:solidFill>
            <a:schemeClr val="bg1"/>
          </a:solidFill>
          <a:ln w="317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Bereit für Schwankungen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Saldo Ausgleichskonto: 890,3 Mio. Fr.</a:t>
            </a:r>
            <a:endParaRPr kumimoji="0" lang="de-CH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079616" y="3734447"/>
            <a:ext cx="3600000" cy="914298"/>
          </a:xfrm>
          <a:prstGeom prst="rect">
            <a:avLst/>
          </a:prstGeom>
          <a:solidFill>
            <a:schemeClr val="bg1"/>
          </a:solidFill>
          <a:ln w="317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Investitionsfähigkeit weiter verbessert</a:t>
            </a:r>
            <a:br>
              <a:rPr kumimoji="0" lang="de-CH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CH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Nettovermögen: 471,1 Mio. Fr.</a:t>
            </a:r>
            <a:endParaRPr kumimoji="0" lang="de-CH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0" y="4803998"/>
            <a:ext cx="1270000" cy="33972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9B1BCC-2479-4DCE-BF7D-179C973677A4}" type="slidenum"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294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Vielen Dank für Ihre Aufmerksamkeit!</a:t>
            </a:r>
          </a:p>
          <a:p>
            <a:endParaRPr lang="de-CH" dirty="0"/>
          </a:p>
        </p:txBody>
      </p:sp>
      <p:sp>
        <p:nvSpPr>
          <p:cNvPr id="7" name="Textfeld 6"/>
          <p:cNvSpPr txBox="1"/>
          <p:nvPr/>
        </p:nvSpPr>
        <p:spPr>
          <a:xfrm>
            <a:off x="682784" y="3860343"/>
            <a:ext cx="38884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Finanzdepartement</a:t>
            </a:r>
            <a:endParaRPr lang="de-DE" sz="1200" b="1" dirty="0"/>
          </a:p>
          <a:p>
            <a:r>
              <a:rPr lang="de-DE" sz="1200" dirty="0" smtClean="0"/>
              <a:t>Bahnhofstrasse 18</a:t>
            </a:r>
            <a:endParaRPr lang="de-DE" sz="1200" dirty="0"/>
          </a:p>
          <a:p>
            <a:r>
              <a:rPr lang="de-DE" sz="1200" dirty="0"/>
              <a:t>6003 Luzern</a:t>
            </a:r>
          </a:p>
          <a:p>
            <a:r>
              <a:rPr lang="de-CH" sz="1200" dirty="0"/>
              <a:t> </a:t>
            </a:r>
          </a:p>
          <a:p>
            <a:r>
              <a:rPr lang="nb-NO" sz="1200" dirty="0"/>
              <a:t>Telefon 041 228 </a:t>
            </a:r>
            <a:r>
              <a:rPr lang="nb-NO" sz="1200" dirty="0" smtClean="0"/>
              <a:t>55 47</a:t>
            </a:r>
            <a:endParaRPr lang="nb-NO" sz="1200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40" y="3424545"/>
            <a:ext cx="2700000" cy="322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19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010" y="520165"/>
            <a:ext cx="5787980" cy="410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81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623" y="771550"/>
            <a:ext cx="5138753" cy="3426179"/>
          </a:xfrm>
          <a:prstGeom prst="rect">
            <a:avLst/>
          </a:prstGeom>
        </p:spPr>
      </p:pic>
      <p:sp>
        <p:nvSpPr>
          <p:cNvPr id="5" name="Titel 4"/>
          <p:cNvSpPr txBox="1">
            <a:spLocks/>
          </p:cNvSpPr>
          <p:nvPr/>
        </p:nvSpPr>
        <p:spPr>
          <a:xfrm>
            <a:off x="1116000" y="202332"/>
            <a:ext cx="7632464" cy="85725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 Black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B2B2B2"/>
                </a:solidFill>
                <a:latin typeface="Arial Black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B2B2B2"/>
                </a:solidFill>
                <a:latin typeface="Arial Black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B2B2B2"/>
                </a:solidFill>
                <a:latin typeface="Arial Black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B2B2B2"/>
                </a:solidFill>
                <a:latin typeface="Arial Black" pitchFamily="34" charset="0"/>
              </a:defRPr>
            </a:lvl9pPr>
          </a:lstStyle>
          <a:p>
            <a:r>
              <a:rPr lang="de-CH" sz="2900" kern="0" dirty="0" smtClean="0">
                <a:solidFill>
                  <a:srgbClr val="000000"/>
                </a:solidFill>
              </a:rPr>
              <a:t>204,5 Millionen Franken Überschuss</a:t>
            </a:r>
            <a:endParaRPr lang="de-CH" sz="2900" kern="0" dirty="0"/>
          </a:p>
        </p:txBody>
      </p:sp>
      <p:sp>
        <p:nvSpPr>
          <p:cNvPr id="6" name="Textfeld 5"/>
          <p:cNvSpPr txBox="1"/>
          <p:nvPr/>
        </p:nvSpPr>
        <p:spPr>
          <a:xfrm>
            <a:off x="1763688" y="4299942"/>
            <a:ext cx="66967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200" dirty="0" smtClean="0"/>
              <a:t>Balance zwischen Ein- und Ausgaben erhalten </a:t>
            </a:r>
            <a:endParaRPr lang="de-CH" sz="2200" dirty="0"/>
          </a:p>
        </p:txBody>
      </p:sp>
      <p:sp>
        <p:nvSpPr>
          <p:cNvPr id="7" name="Foliennummernplatzhalter 3"/>
          <p:cNvSpPr txBox="1">
            <a:spLocks/>
          </p:cNvSpPr>
          <p:nvPr/>
        </p:nvSpPr>
        <p:spPr>
          <a:xfrm>
            <a:off x="0" y="4803998"/>
            <a:ext cx="89959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de-CH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229B1BCC-2479-4DCE-BF7D-179C973677A4}" type="slidenum">
              <a:rPr lang="de-CH" sz="1200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de-CH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13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116000" y="202332"/>
            <a:ext cx="7632464" cy="857250"/>
          </a:xfrm>
        </p:spPr>
        <p:txBody>
          <a:bodyPr/>
          <a:lstStyle/>
          <a:p>
            <a:r>
              <a:rPr lang="de-CH" sz="3000" dirty="0" smtClean="0">
                <a:solidFill>
                  <a:srgbClr val="000000"/>
                </a:solidFill>
              </a:rPr>
              <a:t>Die wichtigsten Kennzahlen</a:t>
            </a:r>
            <a:endParaRPr lang="de-CH" sz="3000" dirty="0"/>
          </a:p>
        </p:txBody>
      </p:sp>
      <p:pic>
        <p:nvPicPr>
          <p:cNvPr id="6" name="Inhaltsplatzhalter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691680" y="1339330"/>
            <a:ext cx="493819" cy="2816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27415"/>
              </p:ext>
            </p:extLst>
          </p:nvPr>
        </p:nvGraphicFramePr>
        <p:xfrm>
          <a:off x="2555776" y="1348814"/>
          <a:ext cx="6120680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1051612390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129157460"/>
                    </a:ext>
                  </a:extLst>
                </a:gridCol>
              </a:tblGrid>
              <a:tr h="832004">
                <a:tc>
                  <a:txBody>
                    <a:bodyPr/>
                    <a:lstStyle/>
                    <a:p>
                      <a:pPr algn="r"/>
                      <a:r>
                        <a:rPr lang="de-CH" sz="1800" b="1" dirty="0" smtClean="0"/>
                        <a:t>204,5</a:t>
                      </a:r>
                    </a:p>
                    <a:p>
                      <a:pPr algn="r"/>
                      <a:endParaRPr lang="de-CH" dirty="0" smtClean="0"/>
                    </a:p>
                    <a:p>
                      <a:pPr marL="0" indent="0" algn="r">
                        <a:tabLst>
                          <a:tab pos="715963" algn="l"/>
                        </a:tabLst>
                      </a:pP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363" indent="0">
                        <a:tabLst>
                          <a:tab pos="0" algn="l"/>
                        </a:tabLst>
                      </a:pPr>
                      <a:r>
                        <a:rPr lang="de-CH" sz="1800" b="1" dirty="0" smtClean="0"/>
                        <a:t>Ertragsüberschuss Erfolgsrechnung</a:t>
                      </a:r>
                      <a:r>
                        <a:rPr lang="de-CH" sz="1800" dirty="0" smtClean="0"/>
                        <a:t/>
                      </a:r>
                      <a:br>
                        <a:rPr lang="de-CH" sz="1800" dirty="0" smtClean="0"/>
                      </a:br>
                      <a:r>
                        <a:rPr lang="de-CH" sz="1400" baseline="0" dirty="0" smtClean="0"/>
                        <a:t>in Mio. Fr.</a:t>
                      </a:r>
                      <a:r>
                        <a:rPr lang="de-CH" baseline="0" dirty="0" smtClean="0"/>
                        <a:t/>
                      </a:r>
                      <a:br>
                        <a:rPr lang="de-CH" baseline="0" dirty="0" smtClean="0"/>
                      </a:br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104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CH" sz="1800" b="1" dirty="0" smtClean="0"/>
                        <a:t>890,3</a:t>
                      </a:r>
                      <a:endParaRPr lang="de-CH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363" indent="0"/>
                      <a:r>
                        <a:rPr lang="de-CH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Saldo statistisches Ausgleichskonto Erfolgsrechnung </a:t>
                      </a:r>
                      <a:r>
                        <a:rPr lang="de-CH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Mio. Fr.</a:t>
                      </a:r>
                      <a:endParaRPr lang="de-CH" baseline="0" dirty="0" smtClean="0"/>
                    </a:p>
                    <a:p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80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CH" sz="1800" b="1" dirty="0" smtClean="0"/>
                        <a:t>194,6</a:t>
                      </a:r>
                      <a:endParaRPr lang="de-CH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363" indent="0"/>
                      <a:r>
                        <a:rPr lang="de-CH" sz="1800" b="1" dirty="0" smtClean="0"/>
                        <a:t>Nettoinvestitionen</a:t>
                      </a:r>
                      <a:br>
                        <a:rPr lang="de-CH" sz="1800" b="1" dirty="0" smtClean="0"/>
                      </a:br>
                      <a:r>
                        <a:rPr lang="de-CH" sz="1400" b="0" dirty="0" smtClean="0"/>
                        <a:t>in Mio. Fr.</a:t>
                      </a:r>
                      <a:br>
                        <a:rPr lang="de-CH" sz="1400" b="0" dirty="0" smtClean="0"/>
                      </a:br>
                      <a:endParaRPr lang="de-CH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369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CH" sz="1800" b="1" dirty="0" smtClean="0"/>
                        <a:t>471,1</a:t>
                      </a:r>
                      <a:endParaRPr lang="de-CH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363" indent="0">
                        <a:tabLst/>
                      </a:pPr>
                      <a:r>
                        <a:rPr lang="de-CH" sz="1800" b="1" dirty="0" smtClean="0"/>
                        <a:t>Nettovermögen</a:t>
                      </a:r>
                      <a:br>
                        <a:rPr lang="de-CH" sz="1800" b="1" dirty="0" smtClean="0"/>
                      </a:br>
                      <a:r>
                        <a:rPr lang="de-CH" sz="1400" b="0" dirty="0" smtClean="0"/>
                        <a:t>in Mio. Fr.</a:t>
                      </a:r>
                      <a:endParaRPr lang="de-CH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209480"/>
                  </a:ext>
                </a:extLst>
              </a:tr>
            </a:tbl>
          </a:graphicData>
        </a:graphic>
      </p:graphicFrame>
      <p:sp>
        <p:nvSpPr>
          <p:cNvPr id="8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0" y="4803998"/>
            <a:ext cx="1270000" cy="33972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9B1BCC-2479-4DCE-BF7D-179C973677A4}" type="slidenum"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36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4"/>
          <p:cNvSpPr>
            <a:spLocks noGrp="1"/>
          </p:cNvSpPr>
          <p:nvPr>
            <p:ph type="title"/>
          </p:nvPr>
        </p:nvSpPr>
        <p:spPr>
          <a:xfrm>
            <a:off x="1121344" y="125641"/>
            <a:ext cx="7915152" cy="857250"/>
          </a:xfrm>
        </p:spPr>
        <p:txBody>
          <a:bodyPr/>
          <a:lstStyle/>
          <a:p>
            <a:r>
              <a:rPr lang="de-CH" sz="3000" dirty="0" smtClean="0">
                <a:solidFill>
                  <a:srgbClr val="000000"/>
                </a:solidFill>
              </a:rPr>
              <a:t>Fünfter positiver Abschluss in Folge</a:t>
            </a:r>
            <a:endParaRPr lang="de-CH" sz="3000" dirty="0"/>
          </a:p>
        </p:txBody>
      </p:sp>
      <p:sp>
        <p:nvSpPr>
          <p:cNvPr id="8" name="Foliennummernplatzhalter 3"/>
          <p:cNvSpPr txBox="1">
            <a:spLocks/>
          </p:cNvSpPr>
          <p:nvPr/>
        </p:nvSpPr>
        <p:spPr>
          <a:xfrm>
            <a:off x="0" y="4803998"/>
            <a:ext cx="89959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de-CH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229B1BCC-2479-4DCE-BF7D-179C973677A4}" type="slidenum">
              <a:rPr lang="de-CH" sz="1200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de-CH" sz="1200" dirty="0">
              <a:solidFill>
                <a:srgbClr val="000000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5" y="843558"/>
            <a:ext cx="6552728" cy="381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53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043608" y="267494"/>
            <a:ext cx="7632464" cy="857250"/>
          </a:xfrm>
        </p:spPr>
        <p:txBody>
          <a:bodyPr/>
          <a:lstStyle/>
          <a:p>
            <a:r>
              <a:rPr lang="de-CH" sz="3000" dirty="0" smtClean="0">
                <a:solidFill>
                  <a:srgbClr val="000000"/>
                </a:solidFill>
              </a:rPr>
              <a:t>Vom festgesetzten Budget 2022 zum Jahresergebnis 2022</a:t>
            </a:r>
            <a:endParaRPr lang="de-CH" sz="3000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Diagramm 6"/>
              <p:cNvGraphicFramePr/>
              <p:nvPr>
                <p:extLst>
                  <p:ext uri="{D42A27DB-BD31-4B8C-83A1-F6EECF244321}">
                    <p14:modId xmlns:p14="http://schemas.microsoft.com/office/powerpoint/2010/main" val="2177130966"/>
                  </p:ext>
                </p:extLst>
              </p:nvPr>
            </p:nvGraphicFramePr>
            <p:xfrm>
              <a:off x="899976" y="1406411"/>
              <a:ext cx="6696360" cy="367240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7" name="Diagramm 6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99976" y="1406411"/>
                <a:ext cx="6696360" cy="3672407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feld 8"/>
          <p:cNvSpPr txBox="1"/>
          <p:nvPr/>
        </p:nvSpPr>
        <p:spPr>
          <a:xfrm>
            <a:off x="2483768" y="360628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-4,4</a:t>
            </a:r>
            <a:endParaRPr lang="de-CH" sz="1100" dirty="0"/>
          </a:p>
        </p:txBody>
      </p:sp>
      <p:sp>
        <p:nvSpPr>
          <p:cNvPr id="10" name="Textfeld 9"/>
          <p:cNvSpPr txBox="1"/>
          <p:nvPr/>
        </p:nvSpPr>
        <p:spPr>
          <a:xfrm>
            <a:off x="4211960" y="3507854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9,6</a:t>
            </a:r>
            <a:endParaRPr lang="de-CH" sz="1100" dirty="0"/>
          </a:p>
        </p:txBody>
      </p:sp>
      <p:sp>
        <p:nvSpPr>
          <p:cNvPr id="11" name="Textfeld 10"/>
          <p:cNvSpPr txBox="1"/>
          <p:nvPr/>
        </p:nvSpPr>
        <p:spPr>
          <a:xfrm>
            <a:off x="3339041" y="3867894"/>
            <a:ext cx="584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-31,1</a:t>
            </a:r>
            <a:endParaRPr lang="de-CH" sz="1100" dirty="0"/>
          </a:p>
        </p:txBody>
      </p:sp>
      <p:sp>
        <p:nvSpPr>
          <p:cNvPr id="12" name="Textfeld 11"/>
          <p:cNvSpPr txBox="1"/>
          <p:nvPr/>
        </p:nvSpPr>
        <p:spPr>
          <a:xfrm>
            <a:off x="5050758" y="3795886"/>
            <a:ext cx="601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1" dirty="0" smtClean="0"/>
              <a:t>-8,5</a:t>
            </a:r>
            <a:endParaRPr lang="de-CH" sz="1100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5868144" y="1635646"/>
            <a:ext cx="63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212,9</a:t>
            </a:r>
            <a:endParaRPr lang="de-CH" sz="1100" dirty="0"/>
          </a:p>
        </p:txBody>
      </p:sp>
      <p:sp>
        <p:nvSpPr>
          <p:cNvPr id="16" name="Textfeld 15"/>
          <p:cNvSpPr txBox="1"/>
          <p:nvPr/>
        </p:nvSpPr>
        <p:spPr>
          <a:xfrm>
            <a:off x="1619672" y="336383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1" dirty="0" smtClean="0">
                <a:solidFill>
                  <a:schemeClr val="bg1"/>
                </a:solidFill>
              </a:rPr>
              <a:t>-</a:t>
            </a:r>
            <a:r>
              <a:rPr lang="de-CH" sz="1100" b="1" dirty="0" smtClean="0"/>
              <a:t>17,5</a:t>
            </a:r>
            <a:endParaRPr lang="de-CH" sz="1100" b="1" dirty="0"/>
          </a:p>
        </p:txBody>
      </p:sp>
      <p:sp>
        <p:nvSpPr>
          <p:cNvPr id="18" name="Textfeld 17"/>
          <p:cNvSpPr txBox="1"/>
          <p:nvPr/>
        </p:nvSpPr>
        <p:spPr>
          <a:xfrm>
            <a:off x="6768120" y="1647564"/>
            <a:ext cx="63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1" dirty="0" smtClean="0"/>
              <a:t>204.5</a:t>
            </a:r>
            <a:endParaRPr lang="de-CH" sz="1100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1475656" y="1465180"/>
            <a:ext cx="1725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100" dirty="0" smtClean="0"/>
              <a:t>in Mio. Fr</a:t>
            </a:r>
            <a:r>
              <a:rPr lang="de-CH" dirty="0" smtClean="0"/>
              <a:t>.</a:t>
            </a:r>
            <a:endParaRPr lang="de-CH" dirty="0"/>
          </a:p>
        </p:txBody>
      </p:sp>
      <p:sp>
        <p:nvSpPr>
          <p:cNvPr id="17" name="Foliennummernplatzhalter 3"/>
          <p:cNvSpPr txBox="1">
            <a:spLocks/>
          </p:cNvSpPr>
          <p:nvPr/>
        </p:nvSpPr>
        <p:spPr>
          <a:xfrm>
            <a:off x="0" y="4803998"/>
            <a:ext cx="1270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de-CH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229B1BCC-2479-4DCE-BF7D-179C973677A4}" type="slidenum">
              <a:rPr lang="de-CH" sz="1200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de-CH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10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043608" y="195486"/>
            <a:ext cx="7776864" cy="857250"/>
          </a:xfrm>
        </p:spPr>
        <p:txBody>
          <a:bodyPr/>
          <a:lstStyle/>
          <a:p>
            <a:r>
              <a:rPr lang="de-CH" sz="3200" dirty="0" smtClean="0">
                <a:solidFill>
                  <a:srgbClr val="000000"/>
                </a:solidFill>
              </a:rPr>
              <a:t>Abweichung nach Hauptaufgaben</a:t>
            </a:r>
            <a:endParaRPr lang="de-CH" sz="3200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5" name="Diagramm 14"/>
              <p:cNvGraphicFramePr/>
              <p:nvPr>
                <p:extLst>
                  <p:ext uri="{D42A27DB-BD31-4B8C-83A1-F6EECF244321}">
                    <p14:modId xmlns:p14="http://schemas.microsoft.com/office/powerpoint/2010/main" val="4049003411"/>
                  </p:ext>
                </p:extLst>
              </p:nvPr>
            </p:nvGraphicFramePr>
            <p:xfrm>
              <a:off x="1008416" y="1347614"/>
              <a:ext cx="7308000" cy="393990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5" name="Diagramm 14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8416" y="1347614"/>
                <a:ext cx="7308000" cy="3939902"/>
              </a:xfrm>
              <a:prstGeom prst="rect">
                <a:avLst/>
              </a:prstGeom>
            </p:spPr>
          </p:pic>
        </mc:Fallback>
      </mc:AlternateContent>
      <p:sp>
        <p:nvSpPr>
          <p:cNvPr id="16" name="Textfeld 15"/>
          <p:cNvSpPr txBox="1"/>
          <p:nvPr/>
        </p:nvSpPr>
        <p:spPr>
          <a:xfrm>
            <a:off x="1428352" y="3514879"/>
            <a:ext cx="6155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1" dirty="0" smtClean="0"/>
              <a:t>-</a:t>
            </a:r>
            <a:r>
              <a:rPr lang="de-CH" sz="900" b="1" dirty="0" smtClean="0"/>
              <a:t>8,5</a:t>
            </a:r>
            <a:endParaRPr lang="de-CH" sz="1100" b="1" dirty="0"/>
          </a:p>
        </p:txBody>
      </p:sp>
      <p:sp>
        <p:nvSpPr>
          <p:cNvPr id="17" name="Textfeld 16"/>
          <p:cNvSpPr txBox="1"/>
          <p:nvPr/>
        </p:nvSpPr>
        <p:spPr>
          <a:xfrm>
            <a:off x="2035569" y="329183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0,9</a:t>
            </a:r>
            <a:endParaRPr lang="de-CH" sz="1100" dirty="0"/>
          </a:p>
        </p:txBody>
      </p:sp>
      <p:sp>
        <p:nvSpPr>
          <p:cNvPr id="18" name="Textfeld 17"/>
          <p:cNvSpPr txBox="1"/>
          <p:nvPr/>
        </p:nvSpPr>
        <p:spPr>
          <a:xfrm>
            <a:off x="7116285" y="1590060"/>
            <a:ext cx="5475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220,9</a:t>
            </a:r>
            <a:endParaRPr lang="de-CH" sz="1100" dirty="0"/>
          </a:p>
        </p:txBody>
      </p:sp>
      <p:sp>
        <p:nvSpPr>
          <p:cNvPr id="19" name="Textfeld 18"/>
          <p:cNvSpPr txBox="1"/>
          <p:nvPr/>
        </p:nvSpPr>
        <p:spPr>
          <a:xfrm>
            <a:off x="4309117" y="3723878"/>
            <a:ext cx="5257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-10,4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2555776" y="3579862"/>
            <a:ext cx="601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 -4,8</a:t>
            </a:r>
            <a:endParaRPr lang="de-CH" sz="1100" dirty="0"/>
          </a:p>
        </p:txBody>
      </p:sp>
      <p:sp>
        <p:nvSpPr>
          <p:cNvPr id="21" name="Textfeld 20"/>
          <p:cNvSpPr txBox="1"/>
          <p:nvPr/>
        </p:nvSpPr>
        <p:spPr>
          <a:xfrm>
            <a:off x="7681690" y="1590060"/>
            <a:ext cx="5504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1" dirty="0" smtClean="0"/>
              <a:t>204,5</a:t>
            </a:r>
            <a:endParaRPr lang="de-CH" sz="1100" b="1" dirty="0"/>
          </a:p>
        </p:txBody>
      </p:sp>
      <p:sp>
        <p:nvSpPr>
          <p:cNvPr id="22" name="Textfeld 21"/>
          <p:cNvSpPr txBox="1"/>
          <p:nvPr/>
        </p:nvSpPr>
        <p:spPr>
          <a:xfrm>
            <a:off x="3807277" y="3462268"/>
            <a:ext cx="4554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0,2</a:t>
            </a:r>
            <a:endParaRPr lang="de-CH" sz="1100" dirty="0"/>
          </a:p>
        </p:txBody>
      </p:sp>
      <p:sp>
        <p:nvSpPr>
          <p:cNvPr id="23" name="Textfeld 22"/>
          <p:cNvSpPr txBox="1"/>
          <p:nvPr/>
        </p:nvSpPr>
        <p:spPr>
          <a:xfrm>
            <a:off x="3128557" y="3680324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-11.8</a:t>
            </a:r>
            <a:endParaRPr lang="de-CH" sz="1100" dirty="0"/>
          </a:p>
        </p:txBody>
      </p:sp>
      <p:sp>
        <p:nvSpPr>
          <p:cNvPr id="24" name="Textfeld 23"/>
          <p:cNvSpPr txBox="1"/>
          <p:nvPr/>
        </p:nvSpPr>
        <p:spPr>
          <a:xfrm>
            <a:off x="4879642" y="3462268"/>
            <a:ext cx="5436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11,1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6563145" y="3390260"/>
            <a:ext cx="5291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5,9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6005610" y="3462268"/>
            <a:ext cx="5108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3,2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5455441" y="3678292"/>
            <a:ext cx="4871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-2.3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1151763" y="949684"/>
            <a:ext cx="1725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100" dirty="0" smtClean="0"/>
              <a:t>in Mio. Fr</a:t>
            </a:r>
            <a:r>
              <a:rPr lang="de-CH" dirty="0" smtClean="0"/>
              <a:t>.</a:t>
            </a:r>
            <a:endParaRPr lang="de-CH" dirty="0"/>
          </a:p>
        </p:txBody>
      </p:sp>
      <p:sp>
        <p:nvSpPr>
          <p:cNvPr id="32" name="Foliennummernplatzhalter 3"/>
          <p:cNvSpPr txBox="1">
            <a:spLocks/>
          </p:cNvSpPr>
          <p:nvPr/>
        </p:nvSpPr>
        <p:spPr>
          <a:xfrm>
            <a:off x="0" y="4803998"/>
            <a:ext cx="1270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de-CH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229B1BCC-2479-4DCE-BF7D-179C973677A4}" type="slidenum">
              <a:rPr lang="de-CH" sz="1200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de-CH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174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Diagramm 6"/>
              <p:cNvGraphicFramePr/>
              <p:nvPr>
                <p:extLst>
                  <p:ext uri="{D42A27DB-BD31-4B8C-83A1-F6EECF244321}">
                    <p14:modId xmlns:p14="http://schemas.microsoft.com/office/powerpoint/2010/main" val="2987774048"/>
                  </p:ext>
                </p:extLst>
              </p:nvPr>
            </p:nvGraphicFramePr>
            <p:xfrm>
              <a:off x="899592" y="1347615"/>
              <a:ext cx="6696360" cy="367240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7" name="Diagramm 6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99592" y="1347615"/>
                <a:ext cx="6696360" cy="3672407"/>
              </a:xfrm>
              <a:prstGeom prst="rect">
                <a:avLst/>
              </a:prstGeom>
            </p:spPr>
          </p:pic>
        </mc:Fallback>
      </mc:AlternateContent>
      <p:sp>
        <p:nvSpPr>
          <p:cNvPr id="8" name="Textfeld 7"/>
          <p:cNvSpPr txBox="1"/>
          <p:nvPr/>
        </p:nvSpPr>
        <p:spPr>
          <a:xfrm>
            <a:off x="1403648" y="3795886"/>
            <a:ext cx="601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1" dirty="0" smtClean="0"/>
              <a:t>-8,5</a:t>
            </a:r>
            <a:endParaRPr lang="de-CH" sz="1100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2051720" y="3926691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-13,9</a:t>
            </a:r>
            <a:endParaRPr lang="de-CH" sz="1100" dirty="0"/>
          </a:p>
        </p:txBody>
      </p:sp>
      <p:sp>
        <p:nvSpPr>
          <p:cNvPr id="10" name="Textfeld 9"/>
          <p:cNvSpPr txBox="1"/>
          <p:nvPr/>
        </p:nvSpPr>
        <p:spPr>
          <a:xfrm>
            <a:off x="3567621" y="3462268"/>
            <a:ext cx="500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32,0</a:t>
            </a:r>
            <a:endParaRPr lang="de-CH" sz="1100" dirty="0"/>
          </a:p>
        </p:txBody>
      </p:sp>
      <p:sp>
        <p:nvSpPr>
          <p:cNvPr id="11" name="Textfeld 10"/>
          <p:cNvSpPr txBox="1"/>
          <p:nvPr/>
        </p:nvSpPr>
        <p:spPr>
          <a:xfrm>
            <a:off x="2771800" y="3932969"/>
            <a:ext cx="584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-3,6</a:t>
            </a:r>
            <a:endParaRPr lang="de-CH" sz="1100" dirty="0"/>
          </a:p>
        </p:txBody>
      </p:sp>
      <p:sp>
        <p:nvSpPr>
          <p:cNvPr id="12" name="Textfeld 11"/>
          <p:cNvSpPr txBox="1"/>
          <p:nvPr/>
        </p:nvSpPr>
        <p:spPr>
          <a:xfrm>
            <a:off x="5076056" y="3084557"/>
            <a:ext cx="601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1" dirty="0" smtClean="0">
                <a:solidFill>
                  <a:schemeClr val="bg1"/>
                </a:solidFill>
              </a:rPr>
              <a:t>-41.5</a:t>
            </a:r>
            <a:endParaRPr lang="de-CH" sz="1100" b="1" dirty="0">
              <a:solidFill>
                <a:schemeClr val="bg1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6156368" y="1655221"/>
            <a:ext cx="6547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18,6</a:t>
            </a:r>
            <a:endParaRPr lang="de-CH" sz="1100" dirty="0"/>
          </a:p>
        </p:txBody>
      </p:sp>
      <p:sp>
        <p:nvSpPr>
          <p:cNvPr id="16" name="Textfeld 15"/>
          <p:cNvSpPr txBox="1"/>
          <p:nvPr/>
        </p:nvSpPr>
        <p:spPr>
          <a:xfrm>
            <a:off x="4139952" y="249974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101,6</a:t>
            </a:r>
            <a:endParaRPr lang="de-CH" sz="1100" dirty="0"/>
          </a:p>
        </p:txBody>
      </p:sp>
      <p:sp>
        <p:nvSpPr>
          <p:cNvPr id="17" name="Textfeld 16"/>
          <p:cNvSpPr txBox="1"/>
          <p:nvPr/>
        </p:nvSpPr>
        <p:spPr>
          <a:xfrm>
            <a:off x="5508104" y="1832505"/>
            <a:ext cx="576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14,0</a:t>
            </a:r>
            <a:endParaRPr lang="de-CH" sz="1100" dirty="0"/>
          </a:p>
        </p:txBody>
      </p:sp>
      <p:sp>
        <p:nvSpPr>
          <p:cNvPr id="18" name="Textfeld 17"/>
          <p:cNvSpPr txBox="1"/>
          <p:nvPr/>
        </p:nvSpPr>
        <p:spPr>
          <a:xfrm>
            <a:off x="6883286" y="1641662"/>
            <a:ext cx="63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b="1" dirty="0" smtClean="0"/>
              <a:t>204,5</a:t>
            </a:r>
            <a:endParaRPr lang="de-CH" sz="1100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1403648" y="1410330"/>
            <a:ext cx="1725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100" dirty="0" smtClean="0"/>
              <a:t>in Mio. Fr</a:t>
            </a:r>
            <a:r>
              <a:rPr lang="de-CH" dirty="0" smtClean="0"/>
              <a:t>.</a:t>
            </a:r>
            <a:endParaRPr lang="de-CH" dirty="0"/>
          </a:p>
        </p:txBody>
      </p:sp>
      <p:sp>
        <p:nvSpPr>
          <p:cNvPr id="20" name="Titel 4"/>
          <p:cNvSpPr txBox="1">
            <a:spLocks/>
          </p:cNvSpPr>
          <p:nvPr/>
        </p:nvSpPr>
        <p:spPr bwMode="auto">
          <a:xfrm>
            <a:off x="1043608" y="267494"/>
            <a:ext cx="7632464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 Black" pitchFamily="34" charset="0"/>
              </a:defRPr>
            </a:lvl5pPr>
            <a:lvl6pPr marL="3429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B2B2B2"/>
                </a:solidFill>
                <a:latin typeface="Arial Black" pitchFamily="34" charset="0"/>
              </a:defRPr>
            </a:lvl6pPr>
            <a:lvl7pPr marL="6858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B2B2B2"/>
                </a:solidFill>
                <a:latin typeface="Arial Black" pitchFamily="34" charset="0"/>
              </a:defRPr>
            </a:lvl7pPr>
            <a:lvl8pPr marL="10287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B2B2B2"/>
                </a:solidFill>
                <a:latin typeface="Arial Black" pitchFamily="34" charset="0"/>
              </a:defRPr>
            </a:lvl8pPr>
            <a:lvl9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300">
                <a:solidFill>
                  <a:srgbClr val="B2B2B2"/>
                </a:solidFill>
                <a:latin typeface="Arial Black" pitchFamily="34" charset="0"/>
              </a:defRPr>
            </a:lvl9pPr>
          </a:lstStyle>
          <a:p>
            <a:r>
              <a:rPr lang="de-CH" sz="3200" kern="0" dirty="0" smtClean="0">
                <a:solidFill>
                  <a:srgbClr val="000000"/>
                </a:solidFill>
              </a:rPr>
              <a:t>Gründe für die Abweichung </a:t>
            </a:r>
            <a:endParaRPr lang="de-CH" sz="3200" kern="0" dirty="0"/>
          </a:p>
        </p:txBody>
      </p:sp>
      <p:sp>
        <p:nvSpPr>
          <p:cNvPr id="22" name="Foliennummernplatzhalter 3"/>
          <p:cNvSpPr txBox="1">
            <a:spLocks/>
          </p:cNvSpPr>
          <p:nvPr/>
        </p:nvSpPr>
        <p:spPr>
          <a:xfrm>
            <a:off x="0" y="4803998"/>
            <a:ext cx="1270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de-CH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229B1BCC-2479-4DCE-BF7D-179C973677A4}" type="slidenum">
              <a:rPr lang="de-CH" sz="1200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de-CH" sz="1200" dirty="0">
              <a:solidFill>
                <a:srgbClr val="000000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4859840" y="1963310"/>
            <a:ext cx="576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100" dirty="0" smtClean="0"/>
              <a:t>64,2</a:t>
            </a:r>
            <a:endParaRPr lang="de-CH" sz="1100" dirty="0"/>
          </a:p>
        </p:txBody>
      </p:sp>
    </p:spTree>
    <p:extLst>
      <p:ext uri="{BB962C8B-B14F-4D97-AF65-F5344CB8AC3E}">
        <p14:creationId xmlns:p14="http://schemas.microsoft.com/office/powerpoint/2010/main" val="259560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116000" y="202332"/>
            <a:ext cx="7632464" cy="857250"/>
          </a:xfrm>
        </p:spPr>
        <p:txBody>
          <a:bodyPr/>
          <a:lstStyle/>
          <a:p>
            <a:r>
              <a:rPr lang="de-CH" sz="3000" dirty="0" smtClean="0">
                <a:solidFill>
                  <a:srgbClr val="000000"/>
                </a:solidFill>
              </a:rPr>
              <a:t>Steuerentwicklung 2022</a:t>
            </a:r>
            <a:br>
              <a:rPr lang="de-CH" sz="3000" dirty="0" smtClean="0">
                <a:solidFill>
                  <a:srgbClr val="000000"/>
                </a:solidFill>
              </a:rPr>
            </a:br>
            <a:r>
              <a:rPr lang="de-CH" sz="1800" dirty="0" smtClean="0">
                <a:solidFill>
                  <a:srgbClr val="000000"/>
                </a:solidFill>
              </a:rPr>
              <a:t>Veränderung zum Budget und zum Vorjahr (in Mio. Fr.)</a:t>
            </a:r>
            <a:endParaRPr lang="de-CH" sz="1800" dirty="0"/>
          </a:p>
        </p:txBody>
      </p:sp>
      <p:sp>
        <p:nvSpPr>
          <p:cNvPr id="7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0" y="4803998"/>
            <a:ext cx="1270000" cy="33972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9B1BCC-2479-4DCE-BF7D-179C973677A4}" type="slidenum"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CH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2190578058"/>
              </p:ext>
            </p:extLst>
          </p:nvPr>
        </p:nvGraphicFramePr>
        <p:xfrm>
          <a:off x="636548" y="1066840"/>
          <a:ext cx="7679868" cy="3400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318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ösung 1 (16:9)">
  <a:themeElements>
    <a:clrScheme name="Design Kanton Luzer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6CCFF"/>
      </a:accent1>
      <a:accent2>
        <a:srgbClr val="3399FF"/>
      </a:accent2>
      <a:accent3>
        <a:srgbClr val="0066FF"/>
      </a:accent3>
      <a:accent4>
        <a:srgbClr val="0000FF"/>
      </a:accent4>
      <a:accent5>
        <a:srgbClr val="003399"/>
      </a:accent5>
      <a:accent6>
        <a:srgbClr val="000066"/>
      </a:accent6>
      <a:hlink>
        <a:srgbClr val="0000FF"/>
      </a:hlink>
      <a:folHlink>
        <a:srgbClr val="0066FF"/>
      </a:folHlink>
    </a:clrScheme>
    <a:fontScheme name="Arial Black + 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Dactylo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D (16×9).potx" id="{167E2927-F91E-47D1-9CAD-CC2C8A5F2CF9}" vid="{E1CDA1C8-B5B0-4EE3-9459-A673018EDE6E}"/>
    </a:ext>
  </a:extLst>
</a:theme>
</file>

<file path=ppt/theme/theme2.xml><?xml version="1.0" encoding="utf-8"?>
<a:theme xmlns:a="http://schemas.openxmlformats.org/drawingml/2006/main" name="Lösung 2 (16:9)">
  <a:themeElements>
    <a:clrScheme name="Design Kanton Luzer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6CCFF"/>
      </a:accent1>
      <a:accent2>
        <a:srgbClr val="3399FF"/>
      </a:accent2>
      <a:accent3>
        <a:srgbClr val="0066FF"/>
      </a:accent3>
      <a:accent4>
        <a:srgbClr val="0000FF"/>
      </a:accent4>
      <a:accent5>
        <a:srgbClr val="003399"/>
      </a:accent5>
      <a:accent6>
        <a:srgbClr val="000066"/>
      </a:accent6>
      <a:hlink>
        <a:srgbClr val="0000FF"/>
      </a:hlink>
      <a:folHlink>
        <a:srgbClr val="0066FF"/>
      </a:folHlink>
    </a:clrScheme>
    <a:fontScheme name="Arial Black + 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Dactylo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D (16×9).potx" id="{167E2927-F91E-47D1-9CAD-CC2C8A5F2CF9}" vid="{D3E2E908-A924-4A6E-885C-066E6DAA29F5}"/>
    </a:ext>
  </a:extLst>
</a:theme>
</file>

<file path=ppt/theme/theme3.xml><?xml version="1.0" encoding="utf-8"?>
<a:theme xmlns:a="http://schemas.openxmlformats.org/drawingml/2006/main" name="Letzte Seite">
  <a:themeElements>
    <a:clrScheme name="Design Kanton Luzer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6CCFF"/>
      </a:accent1>
      <a:accent2>
        <a:srgbClr val="3399FF"/>
      </a:accent2>
      <a:accent3>
        <a:srgbClr val="0066FF"/>
      </a:accent3>
      <a:accent4>
        <a:srgbClr val="0000FF"/>
      </a:accent4>
      <a:accent5>
        <a:srgbClr val="003399"/>
      </a:accent5>
      <a:accent6>
        <a:srgbClr val="000066"/>
      </a:accent6>
      <a:hlink>
        <a:srgbClr val="0000FF"/>
      </a:hlink>
      <a:folHlink>
        <a:srgbClr val="0066FF"/>
      </a:folHlink>
    </a:clrScheme>
    <a:fontScheme name="Arial Black + 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Dactylo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D (16×9).potx" id="{167E2927-F91E-47D1-9CAD-CC2C8A5F2CF9}" vid="{FB2D5CA7-AFFB-4DD1-902F-72D9F09BB279}"/>
    </a:ext>
  </a:extLst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328</Words>
  <Application>Microsoft Office PowerPoint</Application>
  <PresentationFormat>Bildschirmpräsentation (16:9)</PresentationFormat>
  <Paragraphs>119</Paragraphs>
  <Slides>15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15</vt:i4>
      </vt:variant>
    </vt:vector>
  </HeadingPairs>
  <TitlesOfParts>
    <vt:vector size="23" baseType="lpstr">
      <vt:lpstr>Adobe Heiti Std R</vt:lpstr>
      <vt:lpstr>Arial</vt:lpstr>
      <vt:lpstr>Arial Black</vt:lpstr>
      <vt:lpstr>Calibri</vt:lpstr>
      <vt:lpstr>Times New Roman</vt:lpstr>
      <vt:lpstr>Lösung 1 (16:9)</vt:lpstr>
      <vt:lpstr>Lösung 2 (16:9)</vt:lpstr>
      <vt:lpstr>Letzte Seite</vt:lpstr>
      <vt:lpstr>Jahresrechnung 2022</vt:lpstr>
      <vt:lpstr>PowerPoint-Präsentation</vt:lpstr>
      <vt:lpstr>PowerPoint-Präsentation</vt:lpstr>
      <vt:lpstr>Die wichtigsten Kennzahlen</vt:lpstr>
      <vt:lpstr>Fünfter positiver Abschluss in Folge</vt:lpstr>
      <vt:lpstr>Vom festgesetzten Budget 2022 zum Jahresergebnis 2022</vt:lpstr>
      <vt:lpstr>Abweichung nach Hauptaufgaben</vt:lpstr>
      <vt:lpstr>PowerPoint-Präsentation</vt:lpstr>
      <vt:lpstr>Steuerentwicklung 2022 Veränderung zum Budget und zum Vorjahr (in Mio. Fr.)</vt:lpstr>
      <vt:lpstr>Markanter Anstieg der Nettoinvestitionen</vt:lpstr>
      <vt:lpstr>Nettovermögen nimmt zu</vt:lpstr>
      <vt:lpstr>Finanzperspektiven</vt:lpstr>
      <vt:lpstr>Finanzpolitisches Fazit</vt:lpstr>
      <vt:lpstr>PowerPoint-Präsentation</vt:lpstr>
      <vt:lpstr>PowerPoint-Präsentation</vt:lpstr>
    </vt:vector>
  </TitlesOfParts>
  <Company>Kanton Luzern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Jahresrechnung 2021</dc:title>
  <dc:creator>Kunz Yasmin</dc:creator>
  <cp:lastModifiedBy>Kunz Yasmin</cp:lastModifiedBy>
  <cp:revision>202</cp:revision>
  <cp:lastPrinted>2023-03-14T06:30:38Z</cp:lastPrinted>
  <dcterms:created xsi:type="dcterms:W3CDTF">2022-03-09T13:47:06Z</dcterms:created>
  <dcterms:modified xsi:type="dcterms:W3CDTF">2023-03-15T11:47:09Z</dcterms:modified>
</cp:coreProperties>
</file>